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7">
  <p:sldMasterIdLst>
    <p:sldMasterId id="2147483672" r:id="rId1"/>
  </p:sldMasterIdLst>
  <p:notesMasterIdLst>
    <p:notesMasterId r:id="rId44"/>
  </p:notesMasterIdLst>
  <p:sldIdLst>
    <p:sldId id="380" r:id="rId2"/>
    <p:sldId id="372" r:id="rId3"/>
    <p:sldId id="388" r:id="rId4"/>
    <p:sldId id="410" r:id="rId5"/>
    <p:sldId id="379" r:id="rId6"/>
    <p:sldId id="360" r:id="rId7"/>
    <p:sldId id="373" r:id="rId8"/>
    <p:sldId id="374" r:id="rId9"/>
    <p:sldId id="364" r:id="rId10"/>
    <p:sldId id="351" r:id="rId11"/>
    <p:sldId id="352" r:id="rId12"/>
    <p:sldId id="339" r:id="rId13"/>
    <p:sldId id="328" r:id="rId14"/>
    <p:sldId id="330" r:id="rId15"/>
    <p:sldId id="316" r:id="rId16"/>
    <p:sldId id="357" r:id="rId17"/>
    <p:sldId id="305" r:id="rId18"/>
    <p:sldId id="385" r:id="rId19"/>
    <p:sldId id="386" r:id="rId20"/>
    <p:sldId id="297" r:id="rId21"/>
    <p:sldId id="354" r:id="rId22"/>
    <p:sldId id="398" r:id="rId23"/>
    <p:sldId id="294" r:id="rId24"/>
    <p:sldId id="285" r:id="rId25"/>
    <p:sldId id="278" r:id="rId26"/>
    <p:sldId id="268" r:id="rId27"/>
    <p:sldId id="267" r:id="rId28"/>
    <p:sldId id="337" r:id="rId29"/>
    <p:sldId id="405" r:id="rId30"/>
    <p:sldId id="348" r:id="rId31"/>
    <p:sldId id="412" r:id="rId32"/>
    <p:sldId id="392" r:id="rId33"/>
    <p:sldId id="393" r:id="rId34"/>
    <p:sldId id="414" r:id="rId35"/>
    <p:sldId id="400" r:id="rId36"/>
    <p:sldId id="401" r:id="rId37"/>
    <p:sldId id="402" r:id="rId38"/>
    <p:sldId id="404" r:id="rId39"/>
    <p:sldId id="403" r:id="rId40"/>
    <p:sldId id="413" r:id="rId41"/>
    <p:sldId id="415" r:id="rId42"/>
    <p:sldId id="417" r:id="rId4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C6F942-64EF-42A0-B5BC-8020AB26B759}" v="6" dt="2024-11-26T11:04:41.9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89339" autoAdjust="0"/>
  </p:normalViewPr>
  <p:slideViewPr>
    <p:cSldViewPr snapToGrid="0" snapToObjects="1">
      <p:cViewPr>
        <p:scale>
          <a:sx n="70" d="100"/>
          <a:sy n="70" d="100"/>
        </p:scale>
        <p:origin x="1672" y="-6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HMED, Shania (WALSALL HEALTHCARE NHS TRUST)" userId="eae13a73-2eab-4c70-abd4-32fb8524d6db" providerId="ADAL" clId="{5DC6F942-64EF-42A0-B5BC-8020AB26B759}"/>
    <pc:docChg chg="undo custSel addSld delSld modSld">
      <pc:chgData name="AHMED, Shania (WALSALL HEALTHCARE NHS TRUST)" userId="eae13a73-2eab-4c70-abd4-32fb8524d6db" providerId="ADAL" clId="{5DC6F942-64EF-42A0-B5BC-8020AB26B759}" dt="2024-11-26T12:26:11.148" v="98" actId="2696"/>
      <pc:docMkLst>
        <pc:docMk/>
      </pc:docMkLst>
      <pc:sldChg chg="addSp delSp modSp mod">
        <pc:chgData name="AHMED, Shania (WALSALL HEALTHCARE NHS TRUST)" userId="eae13a73-2eab-4c70-abd4-32fb8524d6db" providerId="ADAL" clId="{5DC6F942-64EF-42A0-B5BC-8020AB26B759}" dt="2024-11-26T11:03:56.479" v="91" actId="20577"/>
        <pc:sldMkLst>
          <pc:docMk/>
          <pc:sldMk cId="345419973" sldId="374"/>
        </pc:sldMkLst>
        <pc:spChg chg="add mod">
          <ac:chgData name="AHMED, Shania (WALSALL HEALTHCARE NHS TRUST)" userId="eae13a73-2eab-4c70-abd4-32fb8524d6db" providerId="ADAL" clId="{5DC6F942-64EF-42A0-B5BC-8020AB26B759}" dt="2024-11-26T11:03:56.479" v="91" actId="20577"/>
          <ac:spMkLst>
            <pc:docMk/>
            <pc:sldMk cId="345419973" sldId="374"/>
            <ac:spMk id="2" creationId="{A8D8B6A5-220E-59C4-5BF7-BED1B69C8382}"/>
          </ac:spMkLst>
        </pc:spChg>
        <pc:spChg chg="del">
          <ac:chgData name="AHMED, Shania (WALSALL HEALTHCARE NHS TRUST)" userId="eae13a73-2eab-4c70-abd4-32fb8524d6db" providerId="ADAL" clId="{5DC6F942-64EF-42A0-B5BC-8020AB26B759}" dt="2024-11-26T11:01:16.833" v="33" actId="478"/>
          <ac:spMkLst>
            <pc:docMk/>
            <pc:sldMk cId="345419973" sldId="374"/>
            <ac:spMk id="3" creationId="{D2662561-B5DB-AB2C-F582-EFF3BECD9FC2}"/>
          </ac:spMkLst>
        </pc:spChg>
      </pc:sldChg>
      <pc:sldChg chg="add del">
        <pc:chgData name="AHMED, Shania (WALSALL HEALTHCARE NHS TRUST)" userId="eae13a73-2eab-4c70-abd4-32fb8524d6db" providerId="ADAL" clId="{5DC6F942-64EF-42A0-B5BC-8020AB26B759}" dt="2024-11-26T11:04:15.763" v="92" actId="2696"/>
        <pc:sldMkLst>
          <pc:docMk/>
          <pc:sldMk cId="2938269246" sldId="376"/>
        </pc:sldMkLst>
      </pc:sldChg>
      <pc:sldChg chg="addSp delSp modSp mod">
        <pc:chgData name="AHMED, Shania (WALSALL HEALTHCARE NHS TRUST)" userId="eae13a73-2eab-4c70-abd4-32fb8524d6db" providerId="ADAL" clId="{5DC6F942-64EF-42A0-B5BC-8020AB26B759}" dt="2024-11-26T11:04:35.204" v="97" actId="20577"/>
        <pc:sldMkLst>
          <pc:docMk/>
          <pc:sldMk cId="2056246444" sldId="380"/>
        </pc:sldMkLst>
        <pc:spChg chg="del">
          <ac:chgData name="AHMED, Shania (WALSALL HEALTHCARE NHS TRUST)" userId="eae13a73-2eab-4c70-abd4-32fb8524d6db" providerId="ADAL" clId="{5DC6F942-64EF-42A0-B5BC-8020AB26B759}" dt="2024-11-26T10:53:00.729" v="13" actId="478"/>
          <ac:spMkLst>
            <pc:docMk/>
            <pc:sldMk cId="2056246444" sldId="380"/>
            <ac:spMk id="2" creationId="{64CF9792-1427-08EB-084C-41C371144F4F}"/>
          </ac:spMkLst>
        </pc:spChg>
        <pc:spChg chg="add mod">
          <ac:chgData name="AHMED, Shania (WALSALL HEALTHCARE NHS TRUST)" userId="eae13a73-2eab-4c70-abd4-32fb8524d6db" providerId="ADAL" clId="{5DC6F942-64EF-42A0-B5BC-8020AB26B759}" dt="2024-11-26T11:04:35.204" v="97" actId="20577"/>
          <ac:spMkLst>
            <pc:docMk/>
            <pc:sldMk cId="2056246444" sldId="380"/>
            <ac:spMk id="3" creationId="{73A5C43C-696F-D365-9FC4-8C475146E4CD}"/>
          </ac:spMkLst>
        </pc:spChg>
        <pc:picChg chg="add mod">
          <ac:chgData name="AHMED, Shania (WALSALL HEALTHCARE NHS TRUST)" userId="eae13a73-2eab-4c70-abd4-32fb8524d6db" providerId="ADAL" clId="{5DC6F942-64EF-42A0-B5BC-8020AB26B759}" dt="2024-11-26T10:55:04.731" v="24" actId="1076"/>
          <ac:picMkLst>
            <pc:docMk/>
            <pc:sldMk cId="2056246444" sldId="380"/>
            <ac:picMk id="4" creationId="{C24BB6A2-BF5F-FF21-0C4D-AC996F5DA570}"/>
          </ac:picMkLst>
        </pc:picChg>
      </pc:sldChg>
      <pc:sldChg chg="modSp mod">
        <pc:chgData name="AHMED, Shania (WALSALL HEALTHCARE NHS TRUST)" userId="eae13a73-2eab-4c70-abd4-32fb8524d6db" providerId="ADAL" clId="{5DC6F942-64EF-42A0-B5BC-8020AB26B759}" dt="2024-11-26T10:38:40.822" v="0" actId="6549"/>
        <pc:sldMkLst>
          <pc:docMk/>
          <pc:sldMk cId="2277307623" sldId="392"/>
        </pc:sldMkLst>
        <pc:spChg chg="mod">
          <ac:chgData name="AHMED, Shania (WALSALL HEALTHCARE NHS TRUST)" userId="eae13a73-2eab-4c70-abd4-32fb8524d6db" providerId="ADAL" clId="{5DC6F942-64EF-42A0-B5BC-8020AB26B759}" dt="2024-11-26T10:38:40.822" v="0" actId="6549"/>
          <ac:spMkLst>
            <pc:docMk/>
            <pc:sldMk cId="2277307623" sldId="392"/>
            <ac:spMk id="3" creationId="{3C408AD2-8523-BEC3-62A2-26C8D69DDADC}"/>
          </ac:spMkLst>
        </pc:spChg>
      </pc:sldChg>
      <pc:sldChg chg="del">
        <pc:chgData name="AHMED, Shania (WALSALL HEALTHCARE NHS TRUST)" userId="eae13a73-2eab-4c70-abd4-32fb8524d6db" providerId="ADAL" clId="{5DC6F942-64EF-42A0-B5BC-8020AB26B759}" dt="2024-11-26T12:26:11.148" v="98" actId="2696"/>
        <pc:sldMkLst>
          <pc:docMk/>
          <pc:sldMk cId="3767776954" sldId="416"/>
        </pc:sldMkLst>
      </pc:sldChg>
      <pc:sldChg chg="addSp modSp new mod">
        <pc:chgData name="AHMED, Shania (WALSALL HEALTHCARE NHS TRUST)" userId="eae13a73-2eab-4c70-abd4-32fb8524d6db" providerId="ADAL" clId="{5DC6F942-64EF-42A0-B5BC-8020AB26B759}" dt="2024-11-26T10:51:09.826" v="6" actId="403"/>
        <pc:sldMkLst>
          <pc:docMk/>
          <pc:sldMk cId="537468935" sldId="417"/>
        </pc:sldMkLst>
        <pc:spChg chg="add mod">
          <ac:chgData name="AHMED, Shania (WALSALL HEALTHCARE NHS TRUST)" userId="eae13a73-2eab-4c70-abd4-32fb8524d6db" providerId="ADAL" clId="{5DC6F942-64EF-42A0-B5BC-8020AB26B759}" dt="2024-11-26T10:51:09.826" v="6" actId="403"/>
          <ac:spMkLst>
            <pc:docMk/>
            <pc:sldMk cId="537468935" sldId="417"/>
            <ac:spMk id="2" creationId="{031152B4-40D0-5B42-1AE9-53F16594AC9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A296D-F6AF-441B-85F8-411A5D07AA32}" type="datetimeFigureOut">
              <a:rPr lang="en-GB" smtClean="0"/>
              <a:t>26/11/2024</a:t>
            </a:fld>
            <a:endParaRPr lang="en-GB"/>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BF89FE-60E9-4E79-A7A3-5F5A35111803}" type="slidenum">
              <a:rPr lang="en-GB" smtClean="0"/>
              <a:t>‹#›</a:t>
            </a:fld>
            <a:endParaRPr lang="en-GB"/>
          </a:p>
        </p:txBody>
      </p:sp>
    </p:spTree>
    <p:extLst>
      <p:ext uri="{BB962C8B-B14F-4D97-AF65-F5344CB8AC3E}">
        <p14:creationId xmlns:p14="http://schemas.microsoft.com/office/powerpoint/2010/main" val="181045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BBF89FE-60E9-4E79-A7A3-5F5A35111803}" type="slidenum">
              <a:rPr lang="en-GB" smtClean="0"/>
              <a:t>30</a:t>
            </a:fld>
            <a:endParaRPr lang="en-GB"/>
          </a:p>
        </p:txBody>
      </p:sp>
    </p:spTree>
    <p:extLst>
      <p:ext uri="{BB962C8B-B14F-4D97-AF65-F5344CB8AC3E}">
        <p14:creationId xmlns:p14="http://schemas.microsoft.com/office/powerpoint/2010/main" val="39574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90128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2F72FF89-3890-0C49-92EE-10AC25CB470F}" type="datetimeFigureOut">
              <a:rPr lang="en-US" smtClean="0"/>
              <a:t>11/26/2024</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EDB494BC-C9D5-3646-9D8E-8398E1ADB8E0}" type="slidenum">
              <a:rPr lang="en-US" smtClean="0"/>
              <a:t>‹#›</a:t>
            </a:fld>
            <a:endParaRPr lang="en-US"/>
          </a:p>
        </p:txBody>
      </p:sp>
      <p:pic>
        <p:nvPicPr>
          <p:cNvPr id="3" name="Picture 2">
            <a:extLst>
              <a:ext uri="{FF2B5EF4-FFF2-40B4-BE49-F238E27FC236}">
                <a16:creationId xmlns:a16="http://schemas.microsoft.com/office/drawing/2014/main" id="{9FFB61FF-C13B-F94F-91C4-CEB2C845FB03}"/>
              </a:ext>
            </a:extLst>
          </p:cNvPr>
          <p:cNvPicPr>
            <a:picLocks noChangeAspect="1"/>
          </p:cNvPicPr>
          <p:nvPr userDrawn="1"/>
        </p:nvPicPr>
        <p:blipFill rotWithShape="1">
          <a:blip r:embed="rId3"/>
          <a:srcRect b="24215"/>
          <a:stretch/>
        </p:blipFill>
        <p:spPr>
          <a:xfrm>
            <a:off x="0" y="0"/>
            <a:ext cx="6858000" cy="7223760"/>
          </a:xfrm>
          <a:prstGeom prst="rect">
            <a:avLst/>
          </a:prstGeom>
        </p:spPr>
      </p:pic>
    </p:spTree>
    <p:extLst>
      <p:ext uri="{BB962C8B-B14F-4D97-AF65-F5344CB8AC3E}">
        <p14:creationId xmlns:p14="http://schemas.microsoft.com/office/powerpoint/2010/main" val="2794488261"/>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royalwolverhampton.nhs.uk/repo/trust-brief/documents/CLS_training_adverts_25_11_2024.pd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forms.office.com/e/ge85D3LHLE" TargetMode="Externa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hyperlink" Target="mailto:bcicb.blackcountrycdop@nhs.net" TargetMode="External"/><Relationship Id="rId4" Type="http://schemas.openxmlformats.org/officeDocument/2006/relationships/hyperlink" Target="https://forms.office.com/e/zFTXLAfr6T"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yacademy.rwt.nhs.uk/login/index.php" TargetMode="External"/><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gbr01.safelinks.protection.outlook.com/?url=https%3A%2F%2Fwww.e-lfh.org.uk%2Fprogrammes%2Feating-disorders-training-for-health-and-care-staff%2F&amp;data=05%7C01%7Crwh-tr.CommunicationsDept%40nhs.net%7Cfe132376ed3c4354734808dbc0061226%7C37c354b285b047f5b22207b48d774ee3%7C0%7C0%7C638314904521052243%7CUnknown%7CTWFpbGZsb3d8eyJWIjoiMC4wLjAwMDAiLCJQIjoiV2luMzIiLCJBTiI6Ik1haWwiLCJXVCI6Mn0%3D%7C3000%7C%7C%7C&amp;sdata=hIaLMjeIxiAYCe1oaTDIbJ6XGwYwnzRSrhVovthA0I0%3D&amp;reserved=0" TargetMode="External"/><Relationship Id="rId2" Type="http://schemas.openxmlformats.org/officeDocument/2006/relationships/hyperlink" Target="https://gbr01.safelinks.protection.outlook.com/?url=https%3A%2F%2Fportal.e-lfh.org.uk%2FComponent%2FDetails%2F825070&amp;data=05%7C01%7Crwh-tr.CommunicationsDept%40nhs.net%7Cfe132376ed3c4354734808dbc0061226%7C37c354b285b047f5b22207b48d774ee3%7C0%7C0%7C638314904521052243%7CUnknown%7CTWFpbGZsb3d8eyJWIjoiMC4wLjAwMDAiLCJQIjoiV2luMzIiLCJBTiI6Ik1haWwiLCJXVCI6Mn0%3D%7C3000%7C%7C%7C&amp;sdata=QgQXogx39FRWyxwn5fbKwaVplN2X6FnCcfZyIf3DBZI%3D&amp;reserved=0"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gbr01.safelinks.protection.outlook.com/?url=https%3A%2F%2Fmyacademy.rwt.nhs.uk%2Flogin%2Findex.php&amp;data=05%7C01%7Crwh-tr.CommunicationsDept%40nhs.net%7C9e6261c6c72841ee404108db84895f01%7C37c354b285b047f5b22207b48d774ee3%7C0%7C0%7C638249497753081224%7CUnknown%7CTWFpbGZsb3d8eyJWIjoiMC4wLjAwMDAiLCJQIjoiV2luMzIiLCJBTiI6Ik1haWwiLCJXVCI6Mn0%3D%7C3000%7C%7C%7C&amp;sdata=qjpaQ9vsZ6%2BPxTZg6LT1Vwn2LtMMdyfiO33eBThRLEA%3D&amp;reserved=0"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gbr01.safelinks.protection.outlook.com/?url=https%3A%2F%2Flearninghub.nhs.uk%2FCatalogue%2FHIVstigma&amp;data=05%7C01%7Crwh-tr.CommunicationsDept%40nhs.net%7Ca7bc1a4372a3460420b908db8e8fd9c7%7C37c354b285b047f5b22207b48d774ee3%7C0%7C0%7C638260520707774701%7CUnknown%7CTWFpbGZsb3d8eyJWIjoiMC4wLjAwMDAiLCJQIjoiV2luMzIiLCJBTiI6Ik1haWwiLCJXVCI6Mn0%3D%7C3000%7C%7C%7C&amp;sdata=9M0fkZmA%2FU61SJwoYT68Th4LihvVfrQoyBljU6bCc5I%3D&amp;reserved=0"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gbr01.safelinks.protection.outlook.com/?url=https%3A%2F%2Fmyacademy.rwt.nhs.uk%2Fcourse%2Fview.php%3Fid%3D1588&amp;data=05%7C01%7Crwh-tr.CommunicationsDept%40nhs.net%7C5f8b3988c08d4bff921208db4c774150%7C37c354b285b047f5b22207b48d774ee3%7C0%7C0%7C638187847292678867%7CUnknown%7CTWFpbGZsb3d8eyJWIjoiMC4wLjAwMDAiLCJQIjoiV2luMzIiLCJBTiI6Ik1haWwiLCJXVCI6Mn0%3D%7C3000%7C%7C%7C&amp;sdata=iPOQdu30Kow2k%2BCXugQTa07LUzOuCJt7Fu%2BVjk1qadU%3D&amp;reserved=0"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gbr01.safelinks.protection.outlook.com/?url=https%3A%2F%2Fmedtribe.com%2Fcourses%2Fcardioversion-io-insertion-lumbar-puncture-and-paracentesis-29-11-2024&amp;data=05%7C02%7Crwh-tr.CommunicationsDept%40nhs.net%7Cbe002ea612814216b0a708dc181e35b3%7C37c354b285b047f5b22207b48d774ee3%7C0%7C0%7C638411765221917328%7CUnknown%7CTWFpbGZsb3d8eyJWIjoiMC4wLjAwMDAiLCJQIjoiV2luMzIiLCJBTiI6Ik1haWwiLCJXVCI6Mn0%3D%7C3000%7C%7C%7C&amp;sdata=IB%2FMI077YY8MN5hGC9QTnGwtY15HkwOC61s%2F%2BEwKeKE%3D&amp;reserved=0"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yacademy.rwt.nhs.uk/login/index.php"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yacademy.rwt.nhs.uk/login/index.php"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myacademy.rwt.nhs.uk/login/index.ph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royalwolverhampton.nhs.uk/repo/trust-brief/documents/AUB_Bulletin_11_November_24.docx"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gbr01.safelinks.protection.outlook.com/?url=https%3A%2F%2Fwww.royalwolverhampton.nhs.uk%2Frepo%2Ftrust-brief%2Fdocuments%2FNasogastric_Feeding_Tube_training_dates_2024.pdf&amp;data=05%7C01%7Cm.aston1%40nhs.net%7C3099a112d32f428cbce508dbdf80d9e8%7C37c354b285b047f5b22207b48d774ee3%7C0%7C0%7C638349516717897550%7CUnknown%7CTWFpbGZsb3d8eyJWIjoiMC4wLjAwMDAiLCJQIjoiV2luMzIiLCJBTiI6Ik1haWwiLCJXVCI6Mn0%3D%7C3000%7C%7C%7C&amp;sdata=lGVNorp1JftB3iT7HwUVbOgJDdV9tNMLO2BL6H5tE7o%3D&amp;reserved=0"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mailto:vicki.gardner1@nhs.net" TargetMode="External"/><Relationship Id="rId2" Type="http://schemas.openxmlformats.org/officeDocument/2006/relationships/hyperlink" Target="https://myacademy.rwt.nhs.uk/login/index.php"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mailto:molly.woodward@nhs.net"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gbr01.safelinks.protection.outlook.com/?url=https%3A%2F%2Fwww.royalwolverhampton.nhs.uk%2Frepo%2Ftraining%2Fdocuments%2F17652_AIM_for_HCA_2023.pdf&amp;data=05%7C01%7Cm.aston1%40nhs.net%7C7ddd1af2909b41131f9408dbd60288aa%7C37c354b285b047f5b22207b48d774ee3%7C0%7C0%7C638339078584819456%7CUnknown%7CTWFpbGZsb3d8eyJWIjoiMC4wLjAwMDAiLCJQIjoiV2luMzIiLCJBTiI6Ik1haWwiLCJXVCI6Mn0%3D%7C3000%7C%7C%7C&amp;sdata=hevnp76MYA9RWZ6ycMjBLx6Gohp%2B7upBmQFLF81%2FSJE%3D&amp;reserved=0" TargetMode="External"/><Relationship Id="rId2" Type="http://schemas.openxmlformats.org/officeDocument/2006/relationships/hyperlink" Target="https://gbr01.safelinks.protection.outlook.com/?url=https%3A%2F%2Fwww.royalwolverhampton.nhs.uk%2Frepo%2Ftraining%2Fdocuments%2F17604_Peer_Assessor_Training_2023.pdf&amp;data=05%7C01%7Cm.aston1%40nhs.net%7C7ddd1af2909b41131f9408dbd60288aa%7C37c354b285b047f5b22207b48d774ee3%7C0%7C0%7C638339078584819456%7CUnknown%7CTWFpbGZsb3d8eyJWIjoiMC4wLjAwMDAiLCJQIjoiV2luMzIiLCJBTiI6Ik1haWwiLCJXVCI6Mn0%3D%7C3000%7C%7C%7C&amp;sdata=NBuIP8es0RLnW7pW%2F9DTbpXL166Qs9LkdFKiOIZeZgA%3D&amp;reserved=0" TargetMode="External"/><Relationship Id="rId1" Type="http://schemas.openxmlformats.org/officeDocument/2006/relationships/slideLayout" Target="../slideLayouts/slideLayout1.xml"/><Relationship Id="rId4" Type="http://schemas.openxmlformats.org/officeDocument/2006/relationships/hyperlink" Target="mailto:rwh-tr.nurseedcoursebookings@nhs.net"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gbr01.safelinks.protection.outlook.com/?url=https%3A%2F%2Fwww.royalwolverhampton.nhs.uk%2Frepo%2Ftraining%2Fdocuments%2F16768_How_to_Increase_Person_Centred_Care_in_the_Workplace.pdf&amp;data=05%7C01%7Cm.aston1%40nhs.net%7C7ddd1af2909b41131f9408dbd60288aa%7C37c354b285b047f5b22207b48d774ee3%7C0%7C0%7C638339078584819456%7CUnknown%7CTWFpbGZsb3d8eyJWIjoiMC4wLjAwMDAiLCJQIjoiV2luMzIiLCJBTiI6Ik1haWwiLCJXVCI6Mn0%3D%7C3000%7C%7C%7C&amp;sdata=GgcmvBwrkgSvucLae6FjVdw11S54q4C9xo5osJ4AuFE%3D&amp;reserved=0" TargetMode="External"/><Relationship Id="rId2" Type="http://schemas.openxmlformats.org/officeDocument/2006/relationships/hyperlink" Target="https://www.royalwolverhampton.nhs.uk/_resources/assets/attachment/full/0/16768.pdf"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mailto:rwh-tr.nurseedcoursebookings@nhs.net" TargetMode="External"/><Relationship Id="rId2" Type="http://schemas.openxmlformats.org/officeDocument/2006/relationships/hyperlink" Target="https://myacademy.rwt.nhs.uk/login/index.php"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mailto:george.mocanu@nhs.net"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mailto:shanta.choudhury@nhs.net"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mailto:rwh-tr.IT-trainingteam@nhs.net" TargetMode="External"/><Relationship Id="rId2" Type="http://schemas.openxmlformats.org/officeDocument/2006/relationships/hyperlink" Target="http://trustnet.xrwh.nhs.uk/departments-services/i/ict-services/it-systems-training/"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mailto:rwh-tr.safeguarding-gem@nhs.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mailto:rwh-tr.safeguarding-gem@nhs.net"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gbr01.safelinks.protection.outlook.com/?url=https%3A%2F%2Fwww.wolverhamptonsafeguarding.org.uk%2Ftraining%2Fmulti-agency-training%3Fview%3Dupcomingevents%26id%3D0&amp;data=05|02|gursharonjeet.mahal%40nhs.net|7d6d0dc350d240ad34fb08dcbd05bb51|37c354b285b047f5b22207b48d774ee3|0|0|638593079517007787|Unknown|TWFpbGZsb3d8eyJWIjoiMC4wLjAwMDAiLCJQIjoiV2luMzIiLCJBTiI6Ik1haWwiLCJXVCI6Mn0%3D|0|||&amp;sdata=jOto0hvP4hzU3BWAReQlTs1tBf4Y5oIsnoozDwKKhuo%3D&amp;reserved=0"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gbr01.safelinks.protection.outlook.com/?url=https%3A%2F%2Fwww.dreeam.ac.uk%2Fcourses%2Fcannulation-course&amp;data=05%7C02%7Calice.sheppard3%40nhs.net%7Ca570acde40cf4b7c57a508dcf901e2d0%7C37c354b285b047f5b22207b48d774ee3%7C0%7C0%7C638659033731297991%7CUnknown%7CTWFpbGZsb3d8eyJWIjoiMC4wLjAwMDAiLCJQIjoiV2luMzIiLCJBTiI6Ik1haWwiLCJXVCI6Mn0%3D%7C0%7C%7C%7C&amp;sdata=MTSzKl6p8FVmAouOM0oQYAoKBz5zPR4OOPN2syFSAdQ%3D&amp;reserved=0" TargetMode="External"/><Relationship Id="rId2" Type="http://schemas.openxmlformats.org/officeDocument/2006/relationships/hyperlink" Target="https://gbr01.safelinks.protection.outlook.com/?url=https%3A%2F%2Fwww.dreeam.ac.uk%2Fcourses%2Fenhanced-clinical-skills-adults&amp;data=05%7C02%7Calice.sheppard3%40nhs.net%7Ca570acde40cf4b7c57a508dcf901e2d0%7C37c354b285b047f5b22207b48d774ee3%7C0%7C0%7C638659033731247331%7CUnknown%7CTWFpbGZsb3d8eyJWIjoiMC4wLjAwMDAiLCJQIjoiV2luMzIiLCJBTiI6Ik1haWwiLCJXVCI6Mn0%3D%7C0%7C%7C%7C&amp;sdata=8G6dBwSqxBpVFusqnw7yYQqxU6DG9DCidvKMtTtDNxo%3D&amp;reserved=0" TargetMode="External"/><Relationship Id="rId1" Type="http://schemas.openxmlformats.org/officeDocument/2006/relationships/slideLayout" Target="../slideLayouts/slideLayout1.xml"/><Relationship Id="rId6" Type="http://schemas.openxmlformats.org/officeDocument/2006/relationships/hyperlink" Target="https://gbr01.safelinks.protection.outlook.com/?url=https%3A%2F%2Fwww.dreeam.ac.uk%2Fcourses%2Fpaediatric-minor-injuries-pmic&amp;data=05%7C02%7Calice.sheppard3%40nhs.net%7Ca570acde40cf4b7c57a508dcf901e2d0%7C37c354b285b047f5b22207b48d774ee3%7C0%7C0%7C638659033731392657%7CUnknown%7CTWFpbGZsb3d8eyJWIjoiMC4wLjAwMDAiLCJQIjoiV2luMzIiLCJBTiI6Ik1haWwiLCJXVCI6Mn0%3D%7C0%7C%7C%7C&amp;sdata=pWYaIWvir46eugZCxF5bUtPngeQqw58Jk3Cqp%2BhwQO0%3D&amp;reserved=0" TargetMode="External"/><Relationship Id="rId5" Type="http://schemas.openxmlformats.org/officeDocument/2006/relationships/hyperlink" Target="https://gbr01.safelinks.protection.outlook.com/?url=https%3A%2F%2Fwww.dreeam.ac.uk%2Fcourses%2Fcommunity-assessment-training-cat&amp;data=05%7C02%7Calice.sheppard3%40nhs.net%7Ca570acde40cf4b7c57a508dcf901e2d0%7C37c354b285b047f5b22207b48d774ee3%7C0%7C0%7C638659033731370152%7CUnknown%7CTWFpbGZsb3d8eyJWIjoiMC4wLjAwMDAiLCJQIjoiV2luMzIiLCJBTiI6Ik1haWwiLCJXVCI6Mn0%3D%7C0%7C%7C%7C&amp;sdata=vEZ37zKuUoDA%2BTeQhHYNVD%2BF7O%2FVs3y63vL3XlKy%2FS8%3D&amp;reserved=0" TargetMode="External"/><Relationship Id="rId4" Type="http://schemas.openxmlformats.org/officeDocument/2006/relationships/hyperlink" Target="https://gbr01.safelinks.protection.outlook.com/?url=https%3A%2F%2Fwww.dreeam.ac.uk%2Fcourses%2Fperforming-ecg&amp;data=05%7C02%7Calice.sheppard3%40nhs.net%7Ca570acde40cf4b7c57a508dcf901e2d0%7C37c354b285b047f5b22207b48d774ee3%7C0%7C0%7C638659033731342494%7CUnknown%7CTWFpbGZsb3d8eyJWIjoiMC4wLjAwMDAiLCJQIjoiV2luMzIiLCJBTiI6Ik1haWwiLCJXVCI6Mn0%3D%7C0%7C%7C%7C&amp;sdata=AML1hZYXVE2fyP0bfWQ4Ab0bF6d0OWHYEB3xoAgW1Ko%3D&amp;reserved=0"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gbr01.safelinks.protection.outlook.com/?url=https%3A%2F%2Fwww.dreeam.ac.uk%2Fcourses%2Fcommunity-assessment-training-cat&amp;data=05%7C02%7Calice.sheppard3%40nhs.net%7Ca570acde40cf4b7c57a508dcf901e2d0%7C37c354b285b047f5b22207b48d774ee3%7C0%7C0%7C638659033731448612%7CUnknown%7CTWFpbGZsb3d8eyJWIjoiMC4wLjAwMDAiLCJQIjoiV2luMzIiLCJBTiI6Ik1haWwiLCJXVCI6Mn0%3D%7C0%7C%7C%7C&amp;sdata=c6DbFSm7rpEXtL7BnxjJ2Ia%2BLpRP%2FD0A3xf63INzh3M%3D&amp;reserved=0" TargetMode="External"/><Relationship Id="rId2" Type="http://schemas.openxmlformats.org/officeDocument/2006/relationships/hyperlink" Target="https://gbr01.safelinks.protection.outlook.com/?url=https%3A%2F%2Fwww.dreeam.ac.uk%2Fcourses%2Fsuturing&amp;data=05%7C02%7Calice.sheppard3%40nhs.net%7Ca570acde40cf4b7c57a508dcf901e2d0%7C37c354b285b047f5b22207b48d774ee3%7C0%7C0%7C638659033731420743%7CUnknown%7CTWFpbGZsb3d8eyJWIjoiMC4wLjAwMDAiLCJQIjoiV2luMzIiLCJBTiI6Ik1haWwiLCJXVCI6Mn0%3D%7C0%7C%7C%7C&amp;sdata=IivEv0u%2BZQRFwE9C2UpyKRVtegBSu%2BFHvmXIRYmh%2BCU%3D&amp;reserved=0" TargetMode="External"/><Relationship Id="rId1" Type="http://schemas.openxmlformats.org/officeDocument/2006/relationships/slideLayout" Target="../slideLayouts/slideLayout1.xml"/><Relationship Id="rId5" Type="http://schemas.openxmlformats.org/officeDocument/2006/relationships/hyperlink" Target="https://gbr01.safelinks.protection.outlook.com/?url=http%3A%2F%2Fwww.dreeam.ac.uk%2Fcourses&amp;data=05%7C02%7Calice.sheppard3%40nhs.net%7Ca570acde40cf4b7c57a508dcf901e2d0%7C37c354b285b047f5b22207b48d774ee3%7C0%7C0%7C638659033731504523%7CUnknown%7CTWFpbGZsb3d8eyJWIjoiMC4wLjAwMDAiLCJQIjoiV2luMzIiLCJBTiI6Ik1haWwiLCJXVCI6Mn0%3D%7C0%7C%7C%7C&amp;sdata=zAZ1mEqSgjrpShx6Be8TYnXZuTEpgFIcV0XMD6ew3Pw%3D&amp;reserved=0" TargetMode="External"/><Relationship Id="rId4" Type="http://schemas.openxmlformats.org/officeDocument/2006/relationships/hyperlink" Target="https://gbr01.safelinks.protection.outlook.com/?url=https%3A%2F%2Fwww.dreeam.ac.uk%2Fcourses%2Fvirtual-patient-bay&amp;data=05%7C02%7Calice.sheppard3%40nhs.net%7Ca570acde40cf4b7c57a508dcf901e2d0%7C37c354b285b047f5b22207b48d774ee3%7C0%7C0%7C638659033731477657%7CUnknown%7CTWFpbGZsb3d8eyJWIjoiMC4wLjAwMDAiLCJQIjoiV2luMzIiLCJBTiI6Ik1haWwiLCJXVCI6Mn0%3D%7C0%7C%7C%7C&amp;sdata=CU%2FJZ7quoV7s7brSIZ3jv%2BZ2luaE2vf3Vt%2Fm40ryHig%3D&amp;reserved=0"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mailto:admin@healthliteracymatters.co.uk" TargetMode="External"/><Relationship Id="rId2" Type="http://schemas.openxmlformats.org/officeDocument/2006/relationships/hyperlink" Target="https://gbr01.safelinks.protection.outlook.com/?url=https%3A%2F%2Fwww.eventbrite.co.uk%2Fe%2F931795374047%3Faff%3Doddtdtcreator&amp;data=05%7C02%7Csamantha.pope%40nhs.net%7C6d3d00eeb870493c71af08dcd3299e00%7C37c354b285b047f5b22207b48d774ee3%7C0%7C0%7C638617422983545695%7CUnknown%7CTWFpbGZsb3d8eyJWIjoiMC4wLjAwMDAiLCJQIjoiV2luMzIiLCJBTiI6Ik1haWwiLCJXVCI6Mn0%3D%7C0%7C%7C%7C&amp;sdata=XljMocbQZZ0K9A07QtV45iW%2FVpUsf3Z5ZEUidHMmoWo%3D&amp;reserved=0"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hyperlink" Target="https://myacademy.rwt.nhs.uk/totara/catalog/index.php?catalog_fts=sustainability&amp;orderbykey=score&amp;itemstyle=narrow.php"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hyperlink" Target="https://applications.xrwh.nhs.uk/estudyLeaveForm" TargetMode="Externa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hyperlink" Target="mailto:rwh-tr.mentalhealthactadministrator@nhs.net"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mailto:rwh-tr.specialistpalliativecareteam@nhs.net"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cid:image001.png@01DB350D.BED74EB0" TargetMode="Externa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mailto:Isabelle.spencer1@nhs.net"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learninghub.nhs.uk/catalogue/preceptor-ecompendium?nodeId=4695"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hyperlink" Target="mailto:rwh-tr.preceptorshipenquiries@nhs.net"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rwh-tr.hr-advisory@nhs.net" TargetMode="External"/><Relationship Id="rId2" Type="http://schemas.openxmlformats.org/officeDocument/2006/relationships/hyperlink" Target="https://www.royalwolverhampton.nhs.uk/repo/trust-brief/documents/HR_Policy_Training_Flyer_March_2024.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rwh-tr.TissueViabilityTeam@nhs.net"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hyperlink" Target="https://www.royalwolverhampton.nhs.uk/repo/trust-brief/documents/Practical_TV_Sessions.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royalwolverhampton.nhs.uk/repo/trust-brief/documents/Future_Medical_Leaders_Programme.pdf"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hyperlink" Target="https://www.royalwolverhampton.nhs.uk/repo/trust-brief/documents/Clinical_Director_Development_Programm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3A5C43C-696F-D365-9FC4-8C475146E4CD}"/>
              </a:ext>
            </a:extLst>
          </p:cNvPr>
          <p:cNvSpPr txBox="1"/>
          <p:nvPr/>
        </p:nvSpPr>
        <p:spPr>
          <a:xfrm>
            <a:off x="694944" y="1789818"/>
            <a:ext cx="5468112" cy="3708708"/>
          </a:xfrm>
          <a:prstGeom prst="rect">
            <a:avLst/>
          </a:prstGeom>
          <a:noFill/>
        </p:spPr>
        <p:txBody>
          <a:bodyPr wrap="square" rtlCol="0">
            <a:spAutoFit/>
          </a:bodyPr>
          <a:lstStyle/>
          <a:p>
            <a:pPr marL="228600" algn="ctr"/>
            <a:r>
              <a:rPr lang="en-GB" sz="2000" b="1" u="sng" dirty="0">
                <a:effectLst/>
                <a:latin typeface="Aptos" panose="020B0004020202020204" pitchFamily="34" charset="0"/>
                <a:ea typeface="Aptos" panose="020B0004020202020204" pitchFamily="34" charset="0"/>
                <a:cs typeface="Aptos" panose="020B0004020202020204" pitchFamily="34" charset="0"/>
              </a:rPr>
              <a:t>People Development Programmes</a:t>
            </a:r>
          </a:p>
          <a:p>
            <a:pPr marL="228600"/>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spcAft>
                <a:spcPts val="600"/>
              </a:spcAft>
              <a:buFont typeface="Symbol" panose="05050102010706020507" pitchFamily="18" charset="2"/>
              <a:buChar char=""/>
            </a:pPr>
            <a:r>
              <a:rPr lang="en-GB" sz="1800" dirty="0">
                <a:effectLst/>
                <a:latin typeface="Aptos" panose="020B0004020202020204" pitchFamily="34" charset="0"/>
                <a:ea typeface="Times New Roman" panose="02020603050405020304" pitchFamily="18" charset="0"/>
                <a:cs typeface="Aptos" panose="020B0004020202020204" pitchFamily="34" charset="0"/>
              </a:rPr>
              <a:t>Bend but try not to Break – coping better with stress (online learning)</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spcAft>
                <a:spcPts val="600"/>
              </a:spcAft>
              <a:buFont typeface="Symbol" panose="05050102010706020507" pitchFamily="18" charset="2"/>
              <a:buChar char=""/>
            </a:pPr>
            <a:r>
              <a:rPr lang="en-GB" sz="1800" dirty="0">
                <a:effectLst/>
                <a:latin typeface="Aptos" panose="020B0004020202020204" pitchFamily="34" charset="0"/>
                <a:ea typeface="Times New Roman" panose="02020603050405020304" pitchFamily="18" charset="0"/>
                <a:cs typeface="Aptos" panose="020B0004020202020204" pitchFamily="34" charset="0"/>
              </a:rPr>
              <a:t>HFMA bitesize (e-learning) courses</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spcAft>
                <a:spcPts val="600"/>
              </a:spcAft>
              <a:buFont typeface="Symbol" panose="05050102010706020507" pitchFamily="18" charset="2"/>
              <a:buChar char=""/>
            </a:pPr>
            <a:r>
              <a:rPr lang="en-GB" sz="1800" dirty="0" err="1">
                <a:effectLst/>
                <a:latin typeface="Aptos" panose="020B0004020202020204" pitchFamily="34" charset="0"/>
                <a:ea typeface="Times New Roman" panose="02020603050405020304" pitchFamily="18" charset="0"/>
                <a:cs typeface="Aptos" panose="020B0004020202020204" pitchFamily="34" charset="0"/>
              </a:rPr>
              <a:t>MyAcademy</a:t>
            </a:r>
            <a:r>
              <a:rPr lang="en-GB" sz="1800" dirty="0">
                <a:effectLst/>
                <a:latin typeface="Aptos" panose="020B0004020202020204" pitchFamily="34" charset="0"/>
                <a:ea typeface="Times New Roman" panose="02020603050405020304" pitchFamily="18" charset="0"/>
                <a:cs typeface="Aptos" panose="020B0004020202020204" pitchFamily="34" charset="0"/>
              </a:rPr>
              <a:t> trouble shooting</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spcAft>
                <a:spcPts val="600"/>
              </a:spcAft>
              <a:buFont typeface="Symbol" panose="05050102010706020507" pitchFamily="18" charset="2"/>
              <a:buChar char=""/>
            </a:pPr>
            <a:r>
              <a:rPr lang="en-GB" sz="1800" dirty="0">
                <a:effectLst/>
                <a:latin typeface="Aptos" panose="020B0004020202020204" pitchFamily="34" charset="0"/>
                <a:ea typeface="Times New Roman" panose="02020603050405020304" pitchFamily="18" charset="0"/>
                <a:cs typeface="Aptos" panose="020B0004020202020204" pitchFamily="34" charset="0"/>
              </a:rPr>
              <a:t>How do I claim my certificate?</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spcAft>
                <a:spcPts val="600"/>
              </a:spcAft>
              <a:buFont typeface="Symbol" panose="05050102010706020507" pitchFamily="18" charset="2"/>
              <a:buChar char=""/>
            </a:pPr>
            <a:r>
              <a:rPr lang="en-GB" sz="1800" dirty="0">
                <a:effectLst/>
                <a:latin typeface="Aptos" panose="020B0004020202020204" pitchFamily="34" charset="0"/>
                <a:ea typeface="Times New Roman" panose="02020603050405020304" pitchFamily="18" charset="0"/>
                <a:cs typeface="Aptos" panose="020B0004020202020204" pitchFamily="34" charset="0"/>
              </a:rPr>
              <a:t>Non-Mandatory study – e-Study completion</a:t>
            </a:r>
          </a:p>
          <a:p>
            <a:pPr lvl="0">
              <a:spcAft>
                <a:spcPts val="600"/>
              </a:spcAft>
            </a:pPr>
            <a:endParaRPr lang="en-GB" dirty="0">
              <a:solidFill>
                <a:srgbClr val="1F497D"/>
              </a:solidFill>
              <a:latin typeface="Aptos" panose="020B0004020202020204" pitchFamily="34" charset="0"/>
              <a:ea typeface="Aptos" panose="020B0004020202020204" pitchFamily="34" charset="0"/>
              <a:cs typeface="Aptos" panose="020B0004020202020204" pitchFamily="34" charset="0"/>
            </a:endParaRPr>
          </a:p>
          <a:p>
            <a:pPr algn="ctr">
              <a:spcAft>
                <a:spcPts val="600"/>
              </a:spcAft>
            </a:pPr>
            <a:r>
              <a:rPr lang="en-GB" sz="2000" b="1" dirty="0">
                <a:latin typeface="Aptos" panose="020B0004020202020204" pitchFamily="34" charset="0"/>
                <a:cs typeface="Arial" panose="020B0604020202020204" pitchFamily="34" charset="0"/>
                <a:hlinkClick r:id="rId2"/>
              </a:rPr>
              <a:t>View our people development courses here. </a:t>
            </a:r>
            <a:endParaRPr lang="en-GB" sz="2000" b="1" dirty="0">
              <a:solidFill>
                <a:srgbClr val="1F497D"/>
              </a:solidFill>
              <a:effectLst/>
              <a:latin typeface="Aptos" panose="020B0004020202020204" pitchFamily="34" charset="0"/>
              <a:ea typeface="Aptos" panose="020B0004020202020204" pitchFamily="34" charset="0"/>
              <a:cs typeface="Aptos" panose="020B0004020202020204" pitchFamily="34" charset="0"/>
            </a:endParaRPr>
          </a:p>
          <a:p>
            <a:endParaRPr lang="en-GB" dirty="0"/>
          </a:p>
        </p:txBody>
      </p:sp>
      <p:pic>
        <p:nvPicPr>
          <p:cNvPr id="4" name="Picture 3" descr="A blue and white logo&#10;&#10;Description automatically generated">
            <a:extLst>
              <a:ext uri="{FF2B5EF4-FFF2-40B4-BE49-F238E27FC236}">
                <a16:creationId xmlns:a16="http://schemas.microsoft.com/office/drawing/2014/main" id="{C24BB6A2-BF5F-FF21-0C4D-AC996F5DA5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944" y="5498526"/>
            <a:ext cx="5731510" cy="715645"/>
          </a:xfrm>
          <a:prstGeom prst="rect">
            <a:avLst/>
          </a:prstGeom>
        </p:spPr>
      </p:pic>
    </p:spTree>
    <p:extLst>
      <p:ext uri="{BB962C8B-B14F-4D97-AF65-F5344CB8AC3E}">
        <p14:creationId xmlns:p14="http://schemas.microsoft.com/office/powerpoint/2010/main" val="2056246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B66D36A-4EFA-BDBB-BD77-AF4E0CBABEA3}"/>
              </a:ext>
            </a:extLst>
          </p:cNvPr>
          <p:cNvSpPr txBox="1"/>
          <p:nvPr/>
        </p:nvSpPr>
        <p:spPr>
          <a:xfrm>
            <a:off x="228600" y="1405719"/>
            <a:ext cx="6629399" cy="768287"/>
          </a:xfrm>
          <a:prstGeom prst="rect">
            <a:avLst/>
          </a:prstGeom>
          <a:noFill/>
        </p:spPr>
        <p:txBody>
          <a:bodyPr wrap="square" rtlCol="0">
            <a:spAutoFit/>
          </a:bodyPr>
          <a:lstStyle/>
          <a:p>
            <a:pPr lvl="0">
              <a:lnSpc>
                <a:spcPct val="107000"/>
              </a:lnSpc>
              <a:spcAft>
                <a:spcPts val="800"/>
              </a:spcAft>
            </a:pPr>
            <a:endParaRPr lang="en-GB" sz="1800" dirty="0">
              <a:effectLst/>
              <a:latin typeface="Arial" panose="020B0604020202020204" pitchFamily="34" charset="0"/>
              <a:ea typeface="Calibri" panose="020F0502020204030204" pitchFamily="34" charset="0"/>
              <a:cs typeface="Arial" panose="020B0604020202020204" pitchFamily="34" charset="0"/>
            </a:endParaRPr>
          </a:p>
          <a:p>
            <a:endParaRPr lang="en-GB" dirty="0"/>
          </a:p>
        </p:txBody>
      </p:sp>
      <p:sp>
        <p:nvSpPr>
          <p:cNvPr id="7" name="Rectangle 2">
            <a:extLst>
              <a:ext uri="{FF2B5EF4-FFF2-40B4-BE49-F238E27FC236}">
                <a16:creationId xmlns:a16="http://schemas.microsoft.com/office/drawing/2014/main" id="{3C3FE35C-3235-F968-164A-092A68211331}"/>
              </a:ext>
            </a:extLst>
          </p:cNvPr>
          <p:cNvSpPr>
            <a:spLocks noChangeArrowheads="1"/>
          </p:cNvSpPr>
          <p:nvPr/>
        </p:nvSpPr>
        <p:spPr bwMode="auto">
          <a:xfrm>
            <a:off x="75449" y="5838161"/>
            <a:ext cx="6935700" cy="877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5" name="Rectangle 5">
            <a:extLst>
              <a:ext uri="{FF2B5EF4-FFF2-40B4-BE49-F238E27FC236}">
                <a16:creationId xmlns:a16="http://schemas.microsoft.com/office/drawing/2014/main" id="{595EC565-BF0F-A1A3-E2FD-59C9BF3077EE}"/>
              </a:ext>
            </a:extLst>
          </p:cNvPr>
          <p:cNvSpPr>
            <a:spLocks noChangeArrowheads="1"/>
          </p:cNvSpPr>
          <p:nvPr/>
        </p:nvSpPr>
        <p:spPr bwMode="auto">
          <a:xfrm>
            <a:off x="228600" y="3057099"/>
            <a:ext cx="5039436" cy="23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pic>
        <p:nvPicPr>
          <p:cNvPr id="2052" name="Picture 24" descr="The Oliver McGowan Mandatory Training on Learning Disability and Autism -  Provider Engagement Network">
            <a:extLst>
              <a:ext uri="{FF2B5EF4-FFF2-40B4-BE49-F238E27FC236}">
                <a16:creationId xmlns:a16="http://schemas.microsoft.com/office/drawing/2014/main" id="{F67B2342-F9DB-BB64-E4C5-1C386F7896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1650" y="26766412"/>
            <a:ext cx="7723612" cy="7697793"/>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6">
            <a:extLst>
              <a:ext uri="{FF2B5EF4-FFF2-40B4-BE49-F238E27FC236}">
                <a16:creationId xmlns:a16="http://schemas.microsoft.com/office/drawing/2014/main" id="{6585E18B-BBB3-A905-08D8-F24314D839C1}"/>
              </a:ext>
            </a:extLst>
          </p:cNvPr>
          <p:cNvSpPr>
            <a:spLocks noChangeArrowheads="1"/>
          </p:cNvSpPr>
          <p:nvPr/>
        </p:nvSpPr>
        <p:spPr bwMode="auto">
          <a:xfrm>
            <a:off x="228600" y="1405719"/>
            <a:ext cx="6400800" cy="10248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2400" b="1" u="sng" dirty="0">
                <a:latin typeface="Arial" panose="020B0604020202020204" pitchFamily="34" charset="0"/>
                <a:cs typeface="Arial" panose="020B0604020202020204" pitchFamily="34" charset="0"/>
              </a:rPr>
              <a:t>Safer sleep training</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The Black Country Child Death Overview Panel Strategic Partnership has funded Lullaby Trust training for all colleagues working or living in the Black Country to access safer sleep training for free. </a:t>
            </a:r>
            <a:endParaRPr lang="en-GB" altLang="en-US" sz="2000" dirty="0">
              <a:latin typeface="Arial" panose="020B0604020202020204" pitchFamily="34" charset="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This may be of interest to those who interact with children and families. Please follow the steps below: </a:t>
            </a:r>
          </a:p>
          <a:p>
            <a:pPr marL="0" marR="0" lvl="0" indent="0" defTabSz="914400" rtl="0" eaLnBrk="0" fontAlgn="base" latinLnBrk="0" hangingPunct="0">
              <a:lnSpc>
                <a:spcPct val="100000"/>
              </a:lnSpc>
              <a:spcBef>
                <a:spcPct val="0"/>
              </a:spcBef>
              <a:spcAft>
                <a:spcPct val="0"/>
              </a:spcAft>
              <a:buClrTx/>
              <a:buSzTx/>
              <a:buFontTx/>
              <a:buNone/>
              <a:tabLst/>
            </a:pPr>
            <a:endParaRPr lang="en-GB" altLang="en-US" sz="2000" dirty="0">
              <a:latin typeface="Arial" panose="020B0604020202020204" pitchFamily="34" charset="0"/>
              <a:cs typeface="Arial" panose="020B0604020202020204" pitchFamily="34" charset="0"/>
            </a:endParaRPr>
          </a:p>
          <a:p>
            <a:pPr marL="342900" marR="0" lvl="0" indent="-342900" defTabSz="914400" rtl="0" eaLnBrk="0" fontAlgn="base" latinLnBrk="0" hangingPunct="0">
              <a:lnSpc>
                <a:spcPct val="100000"/>
              </a:lnSpc>
              <a:spcBef>
                <a:spcPct val="0"/>
              </a:spcBef>
              <a:spcAft>
                <a:spcPct val="0"/>
              </a:spcAft>
              <a:buClrTx/>
              <a:buSzTx/>
              <a:buFont typeface="+mj-lt"/>
              <a:buAutoNum type="arabicPeriod"/>
              <a:tabLst/>
            </a:pPr>
            <a:r>
              <a:rPr kumimoji="0" lang="en-GB"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hlinkClick r:id="rId3"/>
              </a:rPr>
              <a:t>Register for the training </a:t>
            </a:r>
            <a:endParaRPr kumimoji="0" lang="en-GB"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342900" marR="0" lvl="0" indent="-342900" defTabSz="914400" rtl="0" eaLnBrk="0" fontAlgn="base" latinLnBrk="0" hangingPunct="0">
              <a:lnSpc>
                <a:spcPct val="100000"/>
              </a:lnSpc>
              <a:spcBef>
                <a:spcPct val="0"/>
              </a:spcBef>
              <a:spcAft>
                <a:spcPct val="0"/>
              </a:spcAft>
              <a:buClrTx/>
              <a:buSzTx/>
              <a:buFont typeface="+mj-lt"/>
              <a:buAutoNum type="arabicPeriod"/>
              <a:tabLst/>
            </a:pPr>
            <a:r>
              <a:rPr lang="en-GB" altLang="en-US" sz="2000" dirty="0">
                <a:latin typeface="Arial" panose="020B0604020202020204" pitchFamily="34" charset="0"/>
                <a:cs typeface="Arial" panose="020B0604020202020204" pitchFamily="34" charset="0"/>
              </a:rPr>
              <a:t>The link and password will be directly sent to you up to 10 days following the completion of the registration form </a:t>
            </a:r>
          </a:p>
          <a:p>
            <a:pPr marL="342900" marR="0" lvl="0" indent="-342900" defTabSz="914400" rtl="0" eaLnBrk="0" fontAlgn="base" latinLnBrk="0" hangingPunct="0">
              <a:lnSpc>
                <a:spcPct val="100000"/>
              </a:lnSpc>
              <a:spcBef>
                <a:spcPct val="0"/>
              </a:spcBef>
              <a:spcAft>
                <a:spcPct val="0"/>
              </a:spcAft>
              <a:buClrTx/>
              <a:buSzTx/>
              <a:buFont typeface="+mj-lt"/>
              <a:buAutoNum type="arabicPeriod"/>
              <a:tabLst/>
            </a:pPr>
            <a:r>
              <a:rPr lang="en-GB" altLang="en-US" sz="2000" dirty="0">
                <a:latin typeface="Arial" panose="020B0604020202020204" pitchFamily="34" charset="0"/>
                <a:cs typeface="Arial" panose="020B0604020202020204" pitchFamily="34" charset="0"/>
              </a:rPr>
              <a:t>The link will take you to a platform consists of three videos (approx. one hour 10 minutes in total)</a:t>
            </a:r>
          </a:p>
          <a:p>
            <a:pPr marL="342900" marR="0" lvl="0" indent="-342900" defTabSz="914400" rtl="0" eaLnBrk="0" fontAlgn="base" latinLnBrk="0" hangingPunct="0">
              <a:lnSpc>
                <a:spcPct val="100000"/>
              </a:lnSpc>
              <a:spcBef>
                <a:spcPct val="0"/>
              </a:spcBef>
              <a:spcAft>
                <a:spcPct val="0"/>
              </a:spcAft>
              <a:buClrTx/>
              <a:buSzTx/>
              <a:buFont typeface="+mj-lt"/>
              <a:buAutoNum type="arabicPeriod"/>
              <a:tabLst/>
            </a:pPr>
            <a:r>
              <a:rPr lang="en-GB" altLang="en-US" sz="2000" dirty="0">
                <a:latin typeface="Arial" panose="020B0604020202020204" pitchFamily="34" charset="0"/>
                <a:cs typeface="Arial" panose="020B0604020202020204" pitchFamily="34" charset="0"/>
              </a:rPr>
              <a:t>Once the training is complete, please complete the </a:t>
            </a:r>
            <a:r>
              <a:rPr lang="en-GB" altLang="en-US" sz="2000" dirty="0">
                <a:latin typeface="Arial" panose="020B0604020202020204" pitchFamily="34" charset="0"/>
                <a:cs typeface="Arial" panose="020B0604020202020204" pitchFamily="34" charset="0"/>
                <a:hlinkClick r:id="rId4"/>
              </a:rPr>
              <a:t>evaluation form. </a:t>
            </a:r>
            <a:endParaRPr lang="en-GB" altLang="en-US" sz="2000" dirty="0">
              <a:latin typeface="Arial" panose="020B0604020202020204" pitchFamily="34" charset="0"/>
              <a:cs typeface="Arial" panose="020B0604020202020204" pitchFamily="34" charset="0"/>
            </a:endParaRPr>
          </a:p>
          <a:p>
            <a:pPr marL="342900" marR="0" lvl="0" indent="-342900" defTabSz="914400" rtl="0" eaLnBrk="0" fontAlgn="base" latinLnBrk="0" hangingPunct="0">
              <a:lnSpc>
                <a:spcPct val="100000"/>
              </a:lnSpc>
              <a:spcBef>
                <a:spcPct val="0"/>
              </a:spcBef>
              <a:spcAft>
                <a:spcPct val="0"/>
              </a:spcAft>
              <a:buClrTx/>
              <a:buSzTx/>
              <a:buFont typeface="+mj-lt"/>
              <a:buAutoNum type="arabicPeriod"/>
              <a:tabLst/>
            </a:pPr>
            <a:r>
              <a:rPr lang="en-GB" altLang="en-US" sz="2000" dirty="0">
                <a:latin typeface="Arial" panose="020B0604020202020204" pitchFamily="34" charset="0"/>
                <a:cs typeface="Arial" panose="020B0604020202020204" pitchFamily="34" charset="0"/>
              </a:rPr>
              <a:t>A certificate will be issued (up to 10 days following completion of the evaluation form)</a:t>
            </a:r>
          </a:p>
          <a:p>
            <a:pPr marL="342900" marR="0" lvl="0" indent="-342900" defTabSz="914400" rtl="0" eaLnBrk="0" fontAlgn="base" latinLnBrk="0" hangingPunct="0">
              <a:lnSpc>
                <a:spcPct val="100000"/>
              </a:lnSpc>
              <a:spcBef>
                <a:spcPct val="0"/>
              </a:spcBef>
              <a:spcAft>
                <a:spcPct val="0"/>
              </a:spcAft>
              <a:buClrTx/>
              <a:buSzTx/>
              <a:buFont typeface="+mj-lt"/>
              <a:buAutoNum type="arabicPeriod"/>
              <a:tabLst/>
            </a:pPr>
            <a:endParaRPr lang="en-GB" altLang="en-US" sz="2000" dirty="0">
              <a:latin typeface="Arial" panose="020B0604020202020204" pitchFamily="34" charset="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lang="en-GB" altLang="en-US" sz="2000" dirty="0">
                <a:latin typeface="Arial" panose="020B0604020202020204" pitchFamily="34" charset="0"/>
                <a:cs typeface="Arial" panose="020B0604020202020204" pitchFamily="34" charset="0"/>
              </a:rPr>
              <a:t>If you have any questions, please email:  </a:t>
            </a:r>
            <a:r>
              <a:rPr lang="en-GB" altLang="en-US" sz="2000" dirty="0">
                <a:latin typeface="Arial" panose="020B0604020202020204" pitchFamily="34" charset="0"/>
                <a:cs typeface="Arial" panose="020B0604020202020204" pitchFamily="34" charset="0"/>
                <a:hlinkClick r:id="rId5"/>
              </a:rPr>
              <a:t>bcicb.blackcountrycdop@nhs.net</a:t>
            </a:r>
            <a:r>
              <a:rPr lang="en-GB" altLang="en-US" sz="2000" dirty="0">
                <a:latin typeface="Arial" panose="020B0604020202020204" pitchFamily="34" charset="0"/>
                <a:cs typeface="Arial" panose="020B0604020202020204" pitchFamily="34"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GB" altLang="en-US" sz="2400" dirty="0">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GB" altLang="en-US" sz="2400" dirty="0">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GB" altLang="en-US" sz="2400" dirty="0">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4502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B66D36A-4EFA-BDBB-BD77-AF4E0CBABEA3}"/>
              </a:ext>
            </a:extLst>
          </p:cNvPr>
          <p:cNvSpPr txBox="1"/>
          <p:nvPr/>
        </p:nvSpPr>
        <p:spPr>
          <a:xfrm>
            <a:off x="228600" y="1405719"/>
            <a:ext cx="6629399" cy="768287"/>
          </a:xfrm>
          <a:prstGeom prst="rect">
            <a:avLst/>
          </a:prstGeom>
          <a:noFill/>
        </p:spPr>
        <p:txBody>
          <a:bodyPr wrap="square" rtlCol="0">
            <a:spAutoFit/>
          </a:bodyPr>
          <a:lstStyle/>
          <a:p>
            <a:pPr lvl="0">
              <a:lnSpc>
                <a:spcPct val="107000"/>
              </a:lnSpc>
              <a:spcAft>
                <a:spcPts val="800"/>
              </a:spcAft>
            </a:pPr>
            <a:endParaRPr lang="en-GB" sz="1800" dirty="0">
              <a:effectLst/>
              <a:latin typeface="Arial" panose="020B0604020202020204" pitchFamily="34" charset="0"/>
              <a:ea typeface="Calibri" panose="020F0502020204030204" pitchFamily="34" charset="0"/>
              <a:cs typeface="Arial" panose="020B0604020202020204" pitchFamily="34" charset="0"/>
            </a:endParaRPr>
          </a:p>
          <a:p>
            <a:endParaRPr lang="en-GB" dirty="0"/>
          </a:p>
        </p:txBody>
      </p:sp>
      <p:sp>
        <p:nvSpPr>
          <p:cNvPr id="7" name="Rectangle 2">
            <a:extLst>
              <a:ext uri="{FF2B5EF4-FFF2-40B4-BE49-F238E27FC236}">
                <a16:creationId xmlns:a16="http://schemas.microsoft.com/office/drawing/2014/main" id="{3C3FE35C-3235-F968-164A-092A68211331}"/>
              </a:ext>
            </a:extLst>
          </p:cNvPr>
          <p:cNvSpPr>
            <a:spLocks noChangeArrowheads="1"/>
          </p:cNvSpPr>
          <p:nvPr/>
        </p:nvSpPr>
        <p:spPr bwMode="auto">
          <a:xfrm>
            <a:off x="75449" y="5838161"/>
            <a:ext cx="6935700" cy="877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5" name="Rectangle 5">
            <a:extLst>
              <a:ext uri="{FF2B5EF4-FFF2-40B4-BE49-F238E27FC236}">
                <a16:creationId xmlns:a16="http://schemas.microsoft.com/office/drawing/2014/main" id="{595EC565-BF0F-A1A3-E2FD-59C9BF3077EE}"/>
              </a:ext>
            </a:extLst>
          </p:cNvPr>
          <p:cNvSpPr>
            <a:spLocks noChangeArrowheads="1"/>
          </p:cNvSpPr>
          <p:nvPr/>
        </p:nvSpPr>
        <p:spPr bwMode="auto">
          <a:xfrm>
            <a:off x="228600" y="3057099"/>
            <a:ext cx="5039436" cy="23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pic>
        <p:nvPicPr>
          <p:cNvPr id="2052" name="Picture 24" descr="The Oliver McGowan Mandatory Training on Learning Disability and Autism -  Provider Engagement Network">
            <a:extLst>
              <a:ext uri="{FF2B5EF4-FFF2-40B4-BE49-F238E27FC236}">
                <a16:creationId xmlns:a16="http://schemas.microsoft.com/office/drawing/2014/main" id="{F67B2342-F9DB-BB64-E4C5-1C386F7896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1650" y="26766412"/>
            <a:ext cx="7723612" cy="7697793"/>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6">
            <a:extLst>
              <a:ext uri="{FF2B5EF4-FFF2-40B4-BE49-F238E27FC236}">
                <a16:creationId xmlns:a16="http://schemas.microsoft.com/office/drawing/2014/main" id="{6585E18B-BBB3-A905-08D8-F24314D839C1}"/>
              </a:ext>
            </a:extLst>
          </p:cNvPr>
          <p:cNvSpPr>
            <a:spLocks noChangeArrowheads="1"/>
          </p:cNvSpPr>
          <p:nvPr/>
        </p:nvSpPr>
        <p:spPr bwMode="auto">
          <a:xfrm>
            <a:off x="228600" y="1630744"/>
            <a:ext cx="64008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400" b="1" i="0" u="sng"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Oliver McGowan Learning Disability and Autism training </a:t>
            </a:r>
            <a:br>
              <a:rPr kumimoji="0" lang="en-GB" altLang="en-US" sz="2400" b="1" i="0" u="sng"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br>
            <a:br>
              <a:rPr kumimoji="0" lang="en-GB" altLang="en-US" sz="1600" b="1" i="0" u="sng"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br>
            <a:endParaRPr kumimoji="0" lang="en-GB" altLang="en-US" sz="600" b="0" i="0" u="sng" strike="noStrike" cap="none" normalizeH="0" baseline="0" dirty="0">
              <a:ln>
                <a:noFill/>
              </a:ln>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Mandatory Oliver McGowan Learning Disability and Autism training package is a requirement for all health and social care staff to complete.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The training consists of two elements: an eLearning and a face-to-face session. Currently the eLearning session is available on both sites via </a:t>
            </a:r>
            <a:r>
              <a:rPr lang="en-GB" altLang="en-US" sz="2000" dirty="0">
                <a:solidFill>
                  <a:srgbClr val="000000"/>
                </a:solidFill>
                <a:latin typeface="Arial" panose="020B0604020202020204" pitchFamily="34" charset="0"/>
                <a:ea typeface="Calibri" panose="020F0502020204030204" pitchFamily="34" charset="0"/>
                <a:cs typeface="Arial" panose="020B0604020202020204" pitchFamily="34" charset="0"/>
                <a:hlinkClick r:id="rId3"/>
              </a:rPr>
              <a:t>My Academy.  </a:t>
            </a:r>
            <a:endParaRPr kumimoji="0" lang="en-GB" altLang="en-US" sz="20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2000"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All staff who have not yet completed this package </a:t>
            </a:r>
            <a:r>
              <a:rPr lang="en-GB" alt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should do </a:t>
            </a:r>
            <a:r>
              <a:rPr kumimoji="0" lang="en-GB" altLang="en-US" sz="20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so at the earliest opportunity. </a:t>
            </a:r>
            <a:endParaRPr kumimoji="0" lang="en-GB"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4166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B66D36A-4EFA-BDBB-BD77-AF4E0CBABEA3}"/>
              </a:ext>
            </a:extLst>
          </p:cNvPr>
          <p:cNvSpPr txBox="1"/>
          <p:nvPr/>
        </p:nvSpPr>
        <p:spPr>
          <a:xfrm>
            <a:off x="228600" y="1405719"/>
            <a:ext cx="6629399" cy="7724038"/>
          </a:xfrm>
          <a:prstGeom prst="rect">
            <a:avLst/>
          </a:prstGeom>
          <a:noFill/>
        </p:spPr>
        <p:txBody>
          <a:bodyPr wrap="square" rtlCol="0">
            <a:spAutoFit/>
          </a:bodyPr>
          <a:lstStyle/>
          <a:p>
            <a:pPr algn="ctr"/>
            <a:r>
              <a:rPr lang="en-GB" sz="2400" b="1" u="sng" dirty="0">
                <a:effectLst/>
                <a:latin typeface="Arial" panose="020B0604020202020204" pitchFamily="34" charset="0"/>
                <a:ea typeface="Calibri" panose="020F0502020204030204" pitchFamily="34" charset="0"/>
                <a:cs typeface="Arial" panose="020B0604020202020204" pitchFamily="34" charset="0"/>
              </a:rPr>
              <a:t>New session on acute medicine added to eating disorders programme</a:t>
            </a:r>
          </a:p>
          <a:p>
            <a:pPr algn="ctr"/>
            <a:endParaRPr lang="en-GB" sz="2400" b="1" u="sng" dirty="0">
              <a:effectLst/>
              <a:latin typeface="Arial" panose="020B0604020202020204" pitchFamily="34" charset="0"/>
              <a:ea typeface="Calibri" panose="020F0502020204030204" pitchFamily="34" charset="0"/>
              <a:cs typeface="Arial" panose="020B0604020202020204" pitchFamily="34" charset="0"/>
            </a:endParaRPr>
          </a:p>
          <a:p>
            <a:r>
              <a:rPr lang="en-GB" sz="2000" dirty="0">
                <a:effectLst/>
                <a:latin typeface="Arial" panose="020B0604020202020204" pitchFamily="34" charset="0"/>
                <a:ea typeface="Calibri" panose="020F0502020204030204" pitchFamily="34" charset="0"/>
              </a:rPr>
              <a:t>A new e-Learning session has been developed to help healthcare professionals in acute medical roles identify, assess, and treat people with eating disorders.</a:t>
            </a:r>
            <a:endParaRPr lang="en-GB" sz="2000" dirty="0">
              <a:effectLst/>
              <a:latin typeface="Calibri" panose="020F0502020204030204" pitchFamily="34" charset="0"/>
              <a:ea typeface="Calibri" panose="020F0502020204030204" pitchFamily="34" charset="0"/>
            </a:endParaRPr>
          </a:p>
          <a:p>
            <a:r>
              <a:rPr lang="en-GB" sz="2000" dirty="0">
                <a:effectLst/>
                <a:latin typeface="Arial" panose="020B0604020202020204" pitchFamily="34" charset="0"/>
                <a:ea typeface="Calibri" panose="020F0502020204030204" pitchFamily="34" charset="0"/>
              </a:rPr>
              <a:t> </a:t>
            </a:r>
            <a:endParaRPr lang="en-GB" sz="2000" dirty="0">
              <a:effectLst/>
              <a:latin typeface="Calibri" panose="020F0502020204030204" pitchFamily="34" charset="0"/>
              <a:ea typeface="Calibri" panose="020F0502020204030204" pitchFamily="34" charset="0"/>
            </a:endParaRPr>
          </a:p>
          <a:p>
            <a:r>
              <a:rPr lang="en-GB" sz="2000" dirty="0">
                <a:effectLst/>
                <a:latin typeface="Arial" panose="020B0604020202020204" pitchFamily="34" charset="0"/>
                <a:ea typeface="Calibri" panose="020F0502020204030204" pitchFamily="34" charset="0"/>
              </a:rPr>
              <a:t>The 60-minute resource includes information on providing medical assessment and treatment, admissions, transfer of care, appropriate treatment plans and the psychological impact of eating disorders on patients, their families, and carers.</a:t>
            </a:r>
            <a:endParaRPr lang="en-GB" sz="2000" dirty="0">
              <a:effectLst/>
              <a:latin typeface="Calibri" panose="020F0502020204030204" pitchFamily="34" charset="0"/>
              <a:ea typeface="Calibri" panose="020F0502020204030204" pitchFamily="34" charset="0"/>
            </a:endParaRPr>
          </a:p>
          <a:p>
            <a:r>
              <a:rPr lang="en-GB" sz="2000" dirty="0">
                <a:effectLst/>
                <a:latin typeface="Arial" panose="020B0604020202020204" pitchFamily="34" charset="0"/>
                <a:ea typeface="Calibri" panose="020F0502020204030204" pitchFamily="34" charset="0"/>
              </a:rPr>
              <a:t> </a:t>
            </a:r>
            <a:endParaRPr lang="en-GB" sz="2000" dirty="0">
              <a:effectLst/>
              <a:latin typeface="Calibri" panose="020F0502020204030204" pitchFamily="34" charset="0"/>
              <a:ea typeface="Calibri" panose="020F0502020204030204" pitchFamily="34" charset="0"/>
            </a:endParaRPr>
          </a:p>
          <a:p>
            <a:r>
              <a:rPr lang="en-GB" sz="2000" dirty="0">
                <a:effectLst/>
                <a:latin typeface="Arial" panose="020B0604020202020204" pitchFamily="34" charset="0"/>
                <a:ea typeface="Calibri" panose="020F0502020204030204" pitchFamily="34" charset="0"/>
              </a:rPr>
              <a:t>At the end of the session there is a video demonstrating the assessment and management process in practice.</a:t>
            </a:r>
            <a:endParaRPr lang="en-GB" sz="2000" dirty="0">
              <a:effectLst/>
              <a:latin typeface="Calibri" panose="020F0502020204030204" pitchFamily="34" charset="0"/>
              <a:ea typeface="Calibri" panose="020F0502020204030204" pitchFamily="34" charset="0"/>
            </a:endParaRPr>
          </a:p>
          <a:p>
            <a:r>
              <a:rPr lang="en-GB" sz="2000" dirty="0">
                <a:effectLst/>
                <a:latin typeface="Arial" panose="020B0604020202020204" pitchFamily="34" charset="0"/>
                <a:ea typeface="Calibri" panose="020F0502020204030204" pitchFamily="34" charset="0"/>
              </a:rPr>
              <a:t> </a:t>
            </a:r>
            <a:endParaRPr lang="en-GB" sz="2000" dirty="0">
              <a:effectLst/>
              <a:latin typeface="Calibri" panose="020F0502020204030204" pitchFamily="34" charset="0"/>
              <a:ea typeface="Calibri" panose="020F0502020204030204" pitchFamily="34" charset="0"/>
            </a:endParaRPr>
          </a:p>
          <a:p>
            <a:r>
              <a:rPr lang="en-GB" sz="2000" u="sng" dirty="0">
                <a:solidFill>
                  <a:srgbClr val="0563C1"/>
                </a:solidFill>
                <a:effectLst/>
                <a:latin typeface="Arial" panose="020B0604020202020204" pitchFamily="34" charset="0"/>
                <a:ea typeface="Calibri" panose="020F0502020204030204" pitchFamily="34" charset="0"/>
                <a:hlinkClick r:id="rId2"/>
              </a:rPr>
              <a:t>Eating Disorders in Acute Medical Settings</a:t>
            </a:r>
            <a:r>
              <a:rPr lang="en-GB" sz="2000" dirty="0">
                <a:effectLst/>
                <a:latin typeface="Arial" panose="020B0604020202020204" pitchFamily="34" charset="0"/>
                <a:ea typeface="Calibri" panose="020F0502020204030204" pitchFamily="34" charset="0"/>
              </a:rPr>
              <a:t> has been developed NHS England, Beat charity and the Royal College of Psychiatrists. </a:t>
            </a:r>
          </a:p>
          <a:p>
            <a:endParaRPr lang="en-GB" sz="2000" dirty="0">
              <a:latin typeface="Arial" panose="020B0604020202020204" pitchFamily="34" charset="0"/>
              <a:ea typeface="Calibri" panose="020F0502020204030204" pitchFamily="34" charset="0"/>
            </a:endParaRPr>
          </a:p>
          <a:p>
            <a:r>
              <a:rPr lang="en-GB" sz="2000" dirty="0">
                <a:effectLst/>
                <a:latin typeface="Arial" panose="020B0604020202020204" pitchFamily="34" charset="0"/>
                <a:ea typeface="Calibri" panose="020F0502020204030204" pitchFamily="34" charset="0"/>
              </a:rPr>
              <a:t>Learners can access it within the </a:t>
            </a:r>
            <a:r>
              <a:rPr lang="en-GB" sz="2000" u="sng" dirty="0">
                <a:solidFill>
                  <a:srgbClr val="0563C1"/>
                </a:solidFill>
                <a:effectLst/>
                <a:latin typeface="Arial" panose="020B0604020202020204" pitchFamily="34" charset="0"/>
                <a:ea typeface="Calibri" panose="020F0502020204030204" pitchFamily="34" charset="0"/>
                <a:hlinkClick r:id="rId3"/>
              </a:rPr>
              <a:t>Eating Disorders Training for Health and Care Staff programme</a:t>
            </a:r>
            <a:r>
              <a:rPr lang="en-GB" sz="2000" dirty="0">
                <a:effectLst/>
                <a:latin typeface="Arial" panose="020B0604020202020204" pitchFamily="34" charset="0"/>
                <a:ea typeface="Calibri" panose="020F0502020204030204" pitchFamily="34" charset="0"/>
              </a:rPr>
              <a:t>.</a:t>
            </a:r>
            <a:endParaRPr lang="en-GB" sz="2000" dirty="0">
              <a:effectLst/>
              <a:latin typeface="Calibri" panose="020F0502020204030204" pitchFamily="34" charset="0"/>
              <a:ea typeface="Calibri" panose="020F0502020204030204" pitchFamily="34" charset="0"/>
            </a:endParaRPr>
          </a:p>
          <a:p>
            <a:pPr lvl="0">
              <a:lnSpc>
                <a:spcPct val="107000"/>
              </a:lnSpc>
              <a:spcAft>
                <a:spcPts val="800"/>
              </a:spcAft>
            </a:pPr>
            <a:endParaRPr lang="en-GB" sz="1800" dirty="0">
              <a:effectLst/>
              <a:latin typeface="Arial" panose="020B0604020202020204" pitchFamily="34" charset="0"/>
              <a:ea typeface="Calibri" panose="020F0502020204030204" pitchFamily="34" charset="0"/>
              <a:cs typeface="Arial" panose="020B0604020202020204" pitchFamily="34" charset="0"/>
            </a:endParaRPr>
          </a:p>
          <a:p>
            <a:endParaRPr lang="en-GB" dirty="0"/>
          </a:p>
        </p:txBody>
      </p:sp>
      <p:sp>
        <p:nvSpPr>
          <p:cNvPr id="7" name="Rectangle 2">
            <a:extLst>
              <a:ext uri="{FF2B5EF4-FFF2-40B4-BE49-F238E27FC236}">
                <a16:creationId xmlns:a16="http://schemas.microsoft.com/office/drawing/2014/main" id="{3C3FE35C-3235-F968-164A-092A68211331}"/>
              </a:ext>
            </a:extLst>
          </p:cNvPr>
          <p:cNvSpPr>
            <a:spLocks noChangeArrowheads="1"/>
          </p:cNvSpPr>
          <p:nvPr/>
        </p:nvSpPr>
        <p:spPr bwMode="auto">
          <a:xfrm>
            <a:off x="534305" y="6465284"/>
            <a:ext cx="6935700" cy="877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487654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41A00C72-D2A4-DCA1-D100-3E28F9AB1518}"/>
              </a:ext>
            </a:extLst>
          </p:cNvPr>
          <p:cNvSpPr>
            <a:spLocks noChangeArrowheads="1"/>
          </p:cNvSpPr>
          <p:nvPr/>
        </p:nvSpPr>
        <p:spPr bwMode="auto">
          <a:xfrm>
            <a:off x="835982" y="1731543"/>
            <a:ext cx="479971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1" u="sng"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Customer service e-learning package </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6">
            <a:extLst>
              <a:ext uri="{FF2B5EF4-FFF2-40B4-BE49-F238E27FC236}">
                <a16:creationId xmlns:a16="http://schemas.microsoft.com/office/drawing/2014/main" id="{B9847454-403C-A0AA-384B-AD0182F568DE}"/>
              </a:ext>
            </a:extLst>
          </p:cNvPr>
          <p:cNvSpPr>
            <a:spLocks noChangeArrowheads="1"/>
          </p:cNvSpPr>
          <p:nvPr/>
        </p:nvSpPr>
        <p:spPr bwMode="auto">
          <a:xfrm>
            <a:off x="181155" y="2317536"/>
            <a:ext cx="6495690" cy="45089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This customer service package is aimed at staff who would like to develop their customer service skills.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9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It</a:t>
            </a:r>
            <a:r>
              <a:rPr kumimoji="0" lang="en-GB" altLang="en-US" sz="20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would benefit those working in both a clinical and non-clinical role.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9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Course content includes: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9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alt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P</a:t>
            </a:r>
            <a:r>
              <a:rPr kumimoji="0" lang="en-GB" altLang="en-US"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romoting the Trust’s values and visons and ensuring we always exceed expectations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Develop an understanding of the importance of good customer service</a:t>
            </a:r>
            <a:endParaRPr kumimoji="0" lang="en-GB" altLang="en-US"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Recognise how attitude and behaviour contributes to a positive patient experience </a:t>
            </a:r>
            <a:endParaRPr kumimoji="0" lang="en-GB" altLang="en-US" sz="9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endParaRPr lang="en-GB" altLang="en-US" sz="20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r>
              <a:rPr kumimoji="0" lang="en-GB" altLang="en-US" sz="20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Book your space via </a:t>
            </a:r>
            <a:r>
              <a:rPr kumimoji="0" lang="en-GB" altLang="en-US" sz="2000" b="0" i="0" u="none" strike="noStrike" cap="none" normalizeH="0" baseline="0" dirty="0">
                <a:ln>
                  <a:noFill/>
                </a:ln>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My Academy</a:t>
            </a:r>
            <a:r>
              <a:rPr kumimoji="0" lang="en-GB" altLang="en-US" sz="2000" b="0" i="0" u="none" strike="noStrike" cap="none" normalizeH="0" baseline="0" dirty="0">
                <a:ln>
                  <a:noFill/>
                </a:ln>
                <a:solidFill>
                  <a:srgbClr val="0000FF"/>
                </a:solidFill>
                <a:effectLst/>
                <a:latin typeface="Arial" panose="020B0604020202020204" pitchFamily="34" charset="0"/>
                <a:ea typeface="Calibri" panose="020F0502020204030204" pitchFamily="34" charset="0"/>
                <a:cs typeface="Arial" panose="020B0604020202020204" pitchFamily="34" charset="0"/>
              </a:rPr>
              <a:t>. </a:t>
            </a:r>
            <a:endParaRPr kumimoji="0" lang="en-GB" altLang="en-US" sz="3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8883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6E44130-F5A2-FEA0-829C-EC5B58C39484}"/>
              </a:ext>
            </a:extLst>
          </p:cNvPr>
          <p:cNvSpPr txBox="1"/>
          <p:nvPr/>
        </p:nvSpPr>
        <p:spPr>
          <a:xfrm>
            <a:off x="262719" y="1651379"/>
            <a:ext cx="6332562" cy="6649000"/>
          </a:xfrm>
          <a:prstGeom prst="rect">
            <a:avLst/>
          </a:prstGeom>
          <a:noFill/>
        </p:spPr>
        <p:txBody>
          <a:bodyPr wrap="square" rtlCol="0">
            <a:spAutoFit/>
          </a:bodyPr>
          <a:lstStyle/>
          <a:p>
            <a:pPr algn="ctr"/>
            <a:r>
              <a:rPr lang="en-GB" sz="2000" b="1" u="sng" dirty="0">
                <a:effectLst/>
                <a:latin typeface="Arial" panose="020B0604020202020204" pitchFamily="34" charset="0"/>
                <a:ea typeface="Calibri" panose="020F0502020204030204" pitchFamily="34" charset="0"/>
              </a:rPr>
              <a:t>HIV related stigma training </a:t>
            </a:r>
            <a:br>
              <a:rPr lang="en-GB" sz="1800" b="1" dirty="0">
                <a:effectLst/>
                <a:latin typeface="Arial" panose="020B0604020202020204" pitchFamily="34" charset="0"/>
                <a:ea typeface="Calibri" panose="020F0502020204030204" pitchFamily="34" charset="0"/>
              </a:rPr>
            </a:br>
            <a:r>
              <a:rPr lang="en-GB" sz="1800" dirty="0">
                <a:effectLst/>
                <a:latin typeface="Arial" panose="020B060402020202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r>
              <a:rPr lang="en-GB" dirty="0">
                <a:effectLst/>
                <a:latin typeface="Arial" panose="020B0604020202020204" pitchFamily="34" charset="0"/>
                <a:ea typeface="Calibri" panose="020F0502020204030204" pitchFamily="34" charset="0"/>
                <a:cs typeface="Arial" panose="020B0604020202020204" pitchFamily="34" charset="0"/>
              </a:rPr>
              <a:t>A new eLearning programme on HIV related stigma is now available on the NHS Learning Hub.</a:t>
            </a:r>
          </a:p>
          <a:p>
            <a:r>
              <a:rPr lang="en-GB" dirty="0">
                <a:effectLst/>
                <a:latin typeface="Arial" panose="020B0604020202020204" pitchFamily="34" charset="0"/>
                <a:ea typeface="Calibri" panose="020F0502020204030204" pitchFamily="34" charset="0"/>
                <a:cs typeface="Arial" panose="020B0604020202020204" pitchFamily="34" charset="0"/>
              </a:rPr>
              <a:t>  </a:t>
            </a:r>
          </a:p>
          <a:p>
            <a:r>
              <a:rPr lang="en-GB" dirty="0">
                <a:effectLst/>
                <a:latin typeface="Arial" panose="020B0604020202020204" pitchFamily="34" charset="0"/>
                <a:ea typeface="Calibri" panose="020F0502020204030204" pitchFamily="34" charset="0"/>
                <a:cs typeface="Arial" panose="020B0604020202020204" pitchFamily="34" charset="0"/>
              </a:rPr>
              <a:t>The session features people living with HIV talking through their experiences from diagnosis to everyday management, as well as sharing examples of great care received by health staff. </a:t>
            </a:r>
          </a:p>
          <a:p>
            <a:r>
              <a:rPr lang="en-GB" dirty="0">
                <a:effectLst/>
                <a:latin typeface="Arial" panose="020B0604020202020204" pitchFamily="34" charset="0"/>
                <a:ea typeface="Calibri" panose="020F0502020204030204" pitchFamily="34" charset="0"/>
                <a:cs typeface="Arial" panose="020B0604020202020204" pitchFamily="34" charset="0"/>
              </a:rPr>
              <a:t> </a:t>
            </a:r>
          </a:p>
          <a:p>
            <a:r>
              <a:rPr lang="en-GB" dirty="0">
                <a:effectLst/>
                <a:latin typeface="Arial" panose="020B0604020202020204" pitchFamily="34" charset="0"/>
                <a:ea typeface="Calibri" panose="020F0502020204030204" pitchFamily="34" charset="0"/>
                <a:cs typeface="Arial" panose="020B0604020202020204" pitchFamily="34" charset="0"/>
              </a:rPr>
              <a:t>Aimed at all patient-facing health and care colleagues as well as wider colleagues working in primary care and frontline roles, the training covers:</a:t>
            </a:r>
            <a:br>
              <a:rPr lang="en-GB" dirty="0">
                <a:effectLst/>
                <a:latin typeface="Arial" panose="020B0604020202020204" pitchFamily="34" charset="0"/>
                <a:ea typeface="Calibri" panose="020F0502020204030204" pitchFamily="34" charset="0"/>
                <a:cs typeface="Arial" panose="020B0604020202020204" pitchFamily="34" charset="0"/>
              </a:rPr>
            </a:br>
            <a:endParaRPr lang="en-GB"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5000"/>
              </a:lnSpc>
              <a:buFont typeface="Symbol" panose="05050102010706020507" pitchFamily="18" charset="2"/>
              <a:buChar char=""/>
            </a:pPr>
            <a:r>
              <a:rPr lang="en-US" dirty="0">
                <a:effectLst/>
                <a:latin typeface="Arial" panose="020B0604020202020204" pitchFamily="34" charset="0"/>
                <a:ea typeface="Times New Roman" panose="02020603050405020304" pitchFamily="18" charset="0"/>
                <a:cs typeface="Arial" panose="020B0604020202020204" pitchFamily="34" charset="0"/>
              </a:rPr>
              <a:t>The current landscape of HIV transmissions and the challenges faced </a:t>
            </a:r>
            <a:endParaRPr lang="en-GB"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5000"/>
              </a:lnSpc>
              <a:buFont typeface="Symbol" panose="05050102010706020507" pitchFamily="18" charset="2"/>
              <a:buChar char=""/>
            </a:pPr>
            <a:r>
              <a:rPr lang="en-US" dirty="0">
                <a:effectLst/>
                <a:latin typeface="Arial" panose="020B0604020202020204" pitchFamily="34" charset="0"/>
                <a:ea typeface="Times New Roman" panose="02020603050405020304" pitchFamily="18" charset="0"/>
                <a:cs typeface="Arial" panose="020B0604020202020204" pitchFamily="34" charset="0"/>
              </a:rPr>
              <a:t>The impact of HIV stigma</a:t>
            </a:r>
            <a:endParaRPr lang="en-GB"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5000"/>
              </a:lnSpc>
              <a:buFont typeface="Symbol" panose="05050102010706020507" pitchFamily="18" charset="2"/>
              <a:buChar char=""/>
            </a:pPr>
            <a:r>
              <a:rPr lang="en-US" dirty="0" err="1">
                <a:effectLst/>
                <a:latin typeface="Arial" panose="020B0604020202020204" pitchFamily="34" charset="0"/>
                <a:ea typeface="Times New Roman" panose="02020603050405020304" pitchFamily="18" charset="0"/>
                <a:cs typeface="Arial" panose="020B0604020202020204" pitchFamily="34" charset="0"/>
              </a:rPr>
              <a:t>Normalising</a:t>
            </a:r>
            <a:r>
              <a:rPr lang="en-US" dirty="0">
                <a:effectLst/>
                <a:latin typeface="Arial" panose="020B0604020202020204" pitchFamily="34" charset="0"/>
                <a:ea typeface="Times New Roman" panose="02020603050405020304" pitchFamily="18" charset="0"/>
                <a:cs typeface="Arial" panose="020B0604020202020204" pitchFamily="34" charset="0"/>
              </a:rPr>
              <a:t> HIV as a long-term manageable condition </a:t>
            </a:r>
            <a:endParaRPr lang="en-GB"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5000"/>
              </a:lnSpc>
              <a:spcAft>
                <a:spcPts val="800"/>
              </a:spcAft>
              <a:buFont typeface="Symbol" panose="05050102010706020507" pitchFamily="18" charset="2"/>
              <a:buChar char=""/>
            </a:pPr>
            <a:r>
              <a:rPr lang="en-US" dirty="0">
                <a:effectLst/>
                <a:latin typeface="Arial" panose="020B0604020202020204" pitchFamily="34" charset="0"/>
                <a:ea typeface="Times New Roman" panose="02020603050405020304" pitchFamily="18" charset="0"/>
                <a:cs typeface="Arial" panose="020B0604020202020204" pitchFamily="34" charset="0"/>
              </a:rPr>
              <a:t>Living with HIV - importance of compassion, empathy and openness in healthcare and treatment </a:t>
            </a:r>
            <a:endParaRPr lang="en-GB" dirty="0">
              <a:effectLst/>
              <a:latin typeface="Arial" panose="020B0604020202020204" pitchFamily="34" charset="0"/>
              <a:ea typeface="Calibri" panose="020F0502020204030204" pitchFamily="34" charset="0"/>
              <a:cs typeface="Arial" panose="020B0604020202020204" pitchFamily="34" charset="0"/>
            </a:endParaRPr>
          </a:p>
          <a:p>
            <a:r>
              <a:rPr lang="en-GB" dirty="0">
                <a:effectLst/>
                <a:latin typeface="Arial" panose="020B0604020202020204" pitchFamily="34" charset="0"/>
                <a:ea typeface="Calibri" panose="020F0502020204030204" pitchFamily="34" charset="0"/>
                <a:cs typeface="Arial" panose="020B0604020202020204" pitchFamily="34" charset="0"/>
              </a:rPr>
              <a:t>For more information and to access the resource, please visit the </a:t>
            </a:r>
            <a:r>
              <a:rPr lang="en-GB"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Tackling HIV Stigma and Discrimination</a:t>
            </a:r>
            <a:r>
              <a:rPr lang="en-GB" dirty="0">
                <a:effectLst/>
                <a:latin typeface="Arial" panose="020B0604020202020204" pitchFamily="34" charset="0"/>
                <a:ea typeface="Calibri" panose="020F0502020204030204" pitchFamily="34" charset="0"/>
                <a:cs typeface="Arial" panose="020B0604020202020204" pitchFamily="34" charset="0"/>
              </a:rPr>
              <a:t> webpage. </a:t>
            </a:r>
          </a:p>
          <a:p>
            <a:endParaRPr lang="en-GB" dirty="0"/>
          </a:p>
        </p:txBody>
      </p:sp>
    </p:spTree>
    <p:extLst>
      <p:ext uri="{BB962C8B-B14F-4D97-AF65-F5344CB8AC3E}">
        <p14:creationId xmlns:p14="http://schemas.microsoft.com/office/powerpoint/2010/main" val="479449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3CE4DF-6E8F-BB68-6593-06E1C6B2509F}"/>
              </a:ext>
            </a:extLst>
          </p:cNvPr>
          <p:cNvSpPr txBox="1"/>
          <p:nvPr/>
        </p:nvSpPr>
        <p:spPr>
          <a:xfrm>
            <a:off x="276701" y="1512865"/>
            <a:ext cx="6304598" cy="7771358"/>
          </a:xfrm>
          <a:prstGeom prst="rect">
            <a:avLst/>
          </a:prstGeom>
          <a:noFill/>
        </p:spPr>
        <p:txBody>
          <a:bodyPr wrap="square">
            <a:spAutoFit/>
          </a:bodyPr>
          <a:lstStyle/>
          <a:p>
            <a:pPr algn="ctr"/>
            <a:r>
              <a:rPr lang="en-GB" sz="2000" b="1" u="sng" dirty="0" err="1">
                <a:effectLst/>
                <a:latin typeface="Arial" panose="020B0604020202020204" pitchFamily="34" charset="0"/>
                <a:ea typeface="Calibri" panose="020F0502020204030204" pitchFamily="34" charset="0"/>
                <a:cs typeface="Arial" panose="020B0604020202020204" pitchFamily="34" charset="0"/>
              </a:rPr>
              <a:t>iSim</a:t>
            </a:r>
            <a:r>
              <a:rPr lang="en-GB" sz="2000" b="1" u="sng" dirty="0">
                <a:effectLst/>
                <a:latin typeface="Arial" panose="020B0604020202020204" pitchFamily="34" charset="0"/>
                <a:ea typeface="Calibri" panose="020F0502020204030204" pitchFamily="34" charset="0"/>
                <a:cs typeface="Arial" panose="020B0604020202020204" pitchFamily="34" charset="0"/>
              </a:rPr>
              <a:t> debriefing digital learning</a:t>
            </a:r>
          </a:p>
          <a:p>
            <a:pPr algn="just"/>
            <a:r>
              <a:rPr lang="en-GB" sz="1600" dirty="0">
                <a:effectLst/>
                <a:latin typeface="Arial" panose="020B0604020202020204" pitchFamily="34" charset="0"/>
                <a:ea typeface="Calibri" panose="020F0502020204030204" pitchFamily="34" charset="0"/>
                <a:cs typeface="Arial" panose="020B0604020202020204" pitchFamily="34" charset="0"/>
              </a:rPr>
              <a:t> </a:t>
            </a:r>
          </a:p>
          <a:p>
            <a:pPr algn="just"/>
            <a:r>
              <a:rPr lang="en-GB" dirty="0">
                <a:effectLst/>
                <a:latin typeface="Arial" panose="020B0604020202020204" pitchFamily="34" charset="0"/>
                <a:ea typeface="Calibri" panose="020F0502020204030204" pitchFamily="34" charset="0"/>
                <a:cs typeface="Arial" panose="020B0604020202020204" pitchFamily="34" charset="0"/>
              </a:rPr>
              <a:t>A new e-learning course open to all staff is now available on My Academy. </a:t>
            </a:r>
          </a:p>
          <a:p>
            <a:pPr algn="just"/>
            <a:r>
              <a:rPr lang="en-GB" dirty="0">
                <a:effectLst/>
                <a:latin typeface="Arial" panose="020B0604020202020204" pitchFamily="34" charset="0"/>
                <a:ea typeface="Calibri" panose="020F0502020204030204" pitchFamily="34" charset="0"/>
                <a:cs typeface="Arial" panose="020B0604020202020204" pitchFamily="34" charset="0"/>
              </a:rPr>
              <a:t> </a:t>
            </a:r>
          </a:p>
          <a:p>
            <a:pPr algn="just"/>
            <a:r>
              <a:rPr lang="en-GB" dirty="0">
                <a:effectLst/>
                <a:latin typeface="Arial" panose="020B0604020202020204" pitchFamily="34" charset="0"/>
                <a:ea typeface="Calibri" panose="020F0502020204030204" pitchFamily="34" charset="0"/>
                <a:cs typeface="Arial" panose="020B0604020202020204" pitchFamily="34" charset="0"/>
              </a:rPr>
              <a:t>In collaboration with the Digital Learning Team and as part of the in-situ simulation programme (</a:t>
            </a:r>
            <a:r>
              <a:rPr lang="en-GB" dirty="0" err="1">
                <a:effectLst/>
                <a:latin typeface="Arial" panose="020B0604020202020204" pitchFamily="34" charset="0"/>
                <a:ea typeface="Calibri" panose="020F0502020204030204" pitchFamily="34" charset="0"/>
                <a:cs typeface="Arial" panose="020B0604020202020204" pitchFamily="34" charset="0"/>
              </a:rPr>
              <a:t>iSim</a:t>
            </a:r>
            <a:r>
              <a:rPr lang="en-GB" dirty="0">
                <a:effectLst/>
                <a:latin typeface="Arial" panose="020B0604020202020204" pitchFamily="34" charset="0"/>
                <a:ea typeface="Calibri" panose="020F0502020204030204" pitchFamily="34" charset="0"/>
                <a:cs typeface="Arial" panose="020B0604020202020204" pitchFamily="34" charset="0"/>
              </a:rPr>
              <a:t>), a learning package has been developed to support those who are new to simulation, thinking about simulation or have been delivering this exciting educational modality for some time. </a:t>
            </a:r>
          </a:p>
          <a:p>
            <a:pPr algn="just"/>
            <a:r>
              <a:rPr lang="en-GB" dirty="0">
                <a:effectLst/>
                <a:latin typeface="Arial" panose="020B0604020202020204" pitchFamily="34" charset="0"/>
                <a:ea typeface="Calibri" panose="020F0502020204030204" pitchFamily="34" charset="0"/>
                <a:cs typeface="Arial" panose="020B0604020202020204" pitchFamily="34" charset="0"/>
              </a:rPr>
              <a:t> </a:t>
            </a:r>
          </a:p>
          <a:p>
            <a:pPr algn="just"/>
            <a:r>
              <a:rPr lang="en-GB" dirty="0">
                <a:effectLst/>
                <a:latin typeface="Arial" panose="020B0604020202020204" pitchFamily="34" charset="0"/>
                <a:ea typeface="Calibri" panose="020F0502020204030204" pitchFamily="34" charset="0"/>
                <a:cs typeface="Arial" panose="020B0604020202020204" pitchFamily="34" charset="0"/>
              </a:rPr>
              <a:t>Debriefing is a reflective educational tool that provides more than feedback. It empowers the learner to learn from their experiences with good judgement and appreciative enquiry. The package is both engaging and interactive. It introduces learners to debrief theory, explains how to debrief safely and effectively, and helps learners plan and apply this to their own practice. </a:t>
            </a:r>
          </a:p>
          <a:p>
            <a:pPr algn="just"/>
            <a:r>
              <a:rPr lang="en-GB" dirty="0">
                <a:effectLst/>
                <a:latin typeface="Arial" panose="020B0604020202020204" pitchFamily="34" charset="0"/>
                <a:ea typeface="Calibri" panose="020F0502020204030204" pitchFamily="34" charset="0"/>
                <a:cs typeface="Arial" panose="020B0604020202020204" pitchFamily="34" charset="0"/>
              </a:rPr>
              <a:t> </a:t>
            </a:r>
          </a:p>
          <a:p>
            <a:pPr algn="just"/>
            <a:r>
              <a:rPr lang="en-GB" dirty="0">
                <a:effectLst/>
                <a:latin typeface="Arial" panose="020B0604020202020204" pitchFamily="34" charset="0"/>
                <a:ea typeface="Calibri" panose="020F0502020204030204" pitchFamily="34" charset="0"/>
                <a:cs typeface="Arial" panose="020B0604020202020204" pitchFamily="34" charset="0"/>
              </a:rPr>
              <a:t>The learning uses explainer videos from sim colleagues, interactive exercises, animations, reflective questions and interactive videos. Included in the course is a special module for ‘hot debriefs’ that are designed to support any critical incident debriefs whether in a clinical or non-clinical setting. </a:t>
            </a:r>
          </a:p>
          <a:p>
            <a:pPr algn="just"/>
            <a:r>
              <a:rPr lang="en-GB" dirty="0">
                <a:effectLst/>
                <a:latin typeface="Arial" panose="020B0604020202020204" pitchFamily="34" charset="0"/>
                <a:ea typeface="Calibri" panose="020F0502020204030204" pitchFamily="34" charset="0"/>
                <a:cs typeface="Arial" panose="020B0604020202020204" pitchFamily="34" charset="0"/>
              </a:rPr>
              <a:t> </a:t>
            </a:r>
          </a:p>
          <a:p>
            <a:r>
              <a:rPr lang="en-GB"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Access the package here.</a:t>
            </a:r>
            <a:r>
              <a:rPr lang="en-GB" dirty="0">
                <a:effectLst/>
                <a:latin typeface="Arial" panose="020B0604020202020204" pitchFamily="34" charset="0"/>
                <a:ea typeface="Calibri" panose="020F0502020204030204" pitchFamily="34" charset="0"/>
                <a:cs typeface="Arial" panose="020B0604020202020204" pitchFamily="34" charset="0"/>
              </a:rPr>
              <a:t> </a:t>
            </a:r>
          </a:p>
          <a:p>
            <a:pPr algn="ctr"/>
            <a:endParaRPr lang="en-GB" sz="15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21607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6674CB8-62AD-4997-9CFB-A64DCF20ED99}"/>
              </a:ext>
            </a:extLst>
          </p:cNvPr>
          <p:cNvSpPr txBox="1">
            <a:spLocks/>
          </p:cNvSpPr>
          <p:nvPr/>
        </p:nvSpPr>
        <p:spPr>
          <a:xfrm>
            <a:off x="88710" y="1826960"/>
            <a:ext cx="6680579" cy="1785104"/>
          </a:xfrm>
          <a:prstGeom prst="rect">
            <a:avLst/>
          </a:prstGeom>
          <a:noFill/>
        </p:spPr>
        <p:txBody>
          <a:bodyPr wrap="square" rtlCol="0">
            <a:spAutoFit/>
          </a:bodyPr>
          <a:lstStyle/>
          <a:p>
            <a:pPr algn="ctr"/>
            <a:r>
              <a:rPr lang="en-GB" sz="2000" b="1" u="sng" dirty="0">
                <a:effectLst/>
                <a:latin typeface="Arial" panose="020B0604020202020204" pitchFamily="34" charset="0"/>
                <a:ea typeface="Calibri" panose="020F0502020204030204" pitchFamily="34" charset="0"/>
              </a:rPr>
              <a:t>Procedure workshops and impact instructor course</a:t>
            </a:r>
            <a:endParaRPr lang="en-GB" sz="2000" dirty="0">
              <a:effectLst/>
              <a:latin typeface="Calibri" panose="020F0502020204030204" pitchFamily="34" charset="0"/>
              <a:ea typeface="Calibri" panose="020F0502020204030204" pitchFamily="34" charset="0"/>
            </a:endParaRPr>
          </a:p>
          <a:p>
            <a:r>
              <a:rPr lang="en-GB" sz="1800" dirty="0">
                <a:effectLst/>
                <a:latin typeface="Arial" panose="020B060402020202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20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Cardioversion, IO insertion, Lumbar Puncture and Paracentesis – 29.11.2024.</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r>
              <a:rPr lang="en-GB" sz="1600" dirty="0">
                <a:effectLst/>
                <a:latin typeface="Arial" panose="020B0604020202020204" pitchFamily="34" charset="0"/>
                <a:ea typeface="Calibri" panose="020F0502020204030204" pitchFamily="34" charset="0"/>
                <a:cs typeface="Arial" panose="020B0604020202020204" pitchFamily="34" charset="0"/>
              </a:rPr>
              <a:t> </a:t>
            </a:r>
          </a:p>
          <a:p>
            <a:pPr algn="ctr"/>
            <a:endParaRPr lang="en-GB" sz="16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42812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6674CB8-62AD-4997-9CFB-A64DCF20ED99}"/>
              </a:ext>
            </a:extLst>
          </p:cNvPr>
          <p:cNvSpPr txBox="1"/>
          <p:nvPr/>
        </p:nvSpPr>
        <p:spPr>
          <a:xfrm>
            <a:off x="223479" y="2249978"/>
            <a:ext cx="6507105" cy="6740307"/>
          </a:xfrm>
          <a:prstGeom prst="rect">
            <a:avLst/>
          </a:prstGeom>
          <a:noFill/>
        </p:spPr>
        <p:txBody>
          <a:bodyPr wrap="square" rtlCol="0">
            <a:spAutoFit/>
          </a:bodyPr>
          <a:lstStyle/>
          <a:p>
            <a:r>
              <a:rPr lang="en-GB" dirty="0">
                <a:effectLst/>
                <a:latin typeface="Arial" panose="020B0604020202020204" pitchFamily="34" charset="0"/>
                <a:ea typeface="Calibri" panose="020F0502020204030204" pitchFamily="34" charset="0"/>
                <a:cs typeface="Arial" panose="020B0604020202020204" pitchFamily="34" charset="0"/>
              </a:rPr>
              <a:t>During this 45-minute training session, we aim to provide you with a hands-on experience to inform, guide and assist you in confidently using the foam and C02 fire </a:t>
            </a:r>
            <a:r>
              <a:rPr lang="en-GB" dirty="0">
                <a:latin typeface="Arial" panose="020B0604020202020204" pitchFamily="34" charset="0"/>
                <a:ea typeface="Calibri" panose="020F0502020204030204" pitchFamily="34" charset="0"/>
                <a:cs typeface="Arial" panose="020B0604020202020204" pitchFamily="34" charset="0"/>
              </a:rPr>
              <a:t>e</a:t>
            </a:r>
            <a:r>
              <a:rPr lang="en-GB" dirty="0">
                <a:effectLst/>
                <a:latin typeface="Arial" panose="020B0604020202020204" pitchFamily="34" charset="0"/>
                <a:ea typeface="Calibri" panose="020F0502020204030204" pitchFamily="34" charset="0"/>
                <a:cs typeface="Arial" panose="020B0604020202020204" pitchFamily="34" charset="0"/>
              </a:rPr>
              <a:t>xtinguishers to swiftly and calmly supress or put out a small fire. </a:t>
            </a:r>
          </a:p>
          <a:p>
            <a:endParaRPr lang="en-GB" dirty="0">
              <a:effectLst/>
              <a:latin typeface="Arial" panose="020B0604020202020204" pitchFamily="34" charset="0"/>
              <a:ea typeface="Calibri" panose="020F0502020204030204" pitchFamily="34" charset="0"/>
              <a:cs typeface="Arial" panose="020B0604020202020204" pitchFamily="34" charset="0"/>
            </a:endParaRPr>
          </a:p>
          <a:p>
            <a:r>
              <a:rPr lang="en-GB" dirty="0">
                <a:effectLst/>
                <a:latin typeface="Arial" panose="020B0604020202020204" pitchFamily="34" charset="0"/>
                <a:ea typeface="Calibri" panose="020F0502020204030204" pitchFamily="34" charset="0"/>
                <a:cs typeface="Arial" panose="020B0604020202020204" pitchFamily="34" charset="0"/>
              </a:rPr>
              <a:t>The course is designed for anyone who would like to learn how to check and handle a fire extinguisher as no prior experience is required. The session can also be used as a refresher.</a:t>
            </a:r>
          </a:p>
          <a:p>
            <a:endParaRPr lang="en-GB" dirty="0">
              <a:effectLst/>
              <a:latin typeface="Arial" panose="020B0604020202020204" pitchFamily="34" charset="0"/>
              <a:ea typeface="Calibri" panose="020F0502020204030204" pitchFamily="34" charset="0"/>
              <a:cs typeface="Arial" panose="020B0604020202020204" pitchFamily="34" charset="0"/>
            </a:endParaRPr>
          </a:p>
          <a:p>
            <a:r>
              <a:rPr lang="en-GB" dirty="0">
                <a:effectLst/>
                <a:latin typeface="Arial" panose="020B0604020202020204" pitchFamily="34" charset="0"/>
                <a:ea typeface="Calibri" panose="020F0502020204030204" pitchFamily="34" charset="0"/>
                <a:cs typeface="Arial" panose="020B0604020202020204" pitchFamily="34" charset="0"/>
              </a:rPr>
              <a:t>As this is a hands-on training session, it is not recommended for anyone with health or mobility condition as this may that prevent you from being able to safely operate or lift a fire extinguisher (i.e. back or knee injuries or be pregnant).</a:t>
            </a:r>
          </a:p>
          <a:p>
            <a:r>
              <a:rPr lang="en-GB" dirty="0">
                <a:effectLst/>
                <a:latin typeface="Arial" panose="020B0604020202020204" pitchFamily="34" charset="0"/>
                <a:ea typeface="Calibri" panose="020F0502020204030204" pitchFamily="34" charset="0"/>
                <a:cs typeface="Arial" panose="020B0604020202020204" pitchFamily="34" charset="0"/>
              </a:rPr>
              <a:t> </a:t>
            </a:r>
          </a:p>
          <a:p>
            <a:r>
              <a:rPr lang="en-GB" dirty="0">
                <a:effectLst/>
                <a:latin typeface="Arial" panose="020B0604020202020204" pitchFamily="34" charset="0"/>
                <a:ea typeface="Calibri" panose="020F0502020204030204" pitchFamily="34" charset="0"/>
                <a:cs typeface="Arial" panose="020B0604020202020204" pitchFamily="34" charset="0"/>
              </a:rPr>
              <a:t>No prior training required.</a:t>
            </a:r>
          </a:p>
          <a:p>
            <a:r>
              <a:rPr lang="en-GB" dirty="0">
                <a:effectLst/>
                <a:latin typeface="Arial" panose="020B0604020202020204" pitchFamily="34" charset="0"/>
                <a:ea typeface="Calibri" panose="020F0502020204030204" pitchFamily="34" charset="0"/>
                <a:cs typeface="Arial" panose="020B0604020202020204" pitchFamily="34" charset="0"/>
              </a:rPr>
              <a:t> </a:t>
            </a:r>
          </a:p>
          <a:p>
            <a:r>
              <a:rPr lang="en-GB" dirty="0">
                <a:latin typeface="Arial" panose="020B0604020202020204" pitchFamily="34" charset="0"/>
                <a:ea typeface="Calibri" panose="020F0502020204030204" pitchFamily="34" charset="0"/>
                <a:cs typeface="Arial" panose="020B0604020202020204" pitchFamily="34" charset="0"/>
              </a:rPr>
              <a:t>To </a:t>
            </a:r>
            <a:r>
              <a:rPr lang="en-GB" dirty="0">
                <a:effectLst/>
                <a:latin typeface="Arial" panose="020B0604020202020204" pitchFamily="34" charset="0"/>
                <a:ea typeface="Calibri" panose="020F0502020204030204" pitchFamily="34" charset="0"/>
                <a:cs typeface="Arial" panose="020B0604020202020204" pitchFamily="34" charset="0"/>
              </a:rPr>
              <a:t>book your place on the next course, please visit </a:t>
            </a:r>
            <a:r>
              <a:rPr lang="en-GB" dirty="0">
                <a:effectLst/>
                <a:latin typeface="Arial" panose="020B0604020202020204" pitchFamily="34" charset="0"/>
                <a:ea typeface="Calibri" panose="020F0502020204030204" pitchFamily="34" charset="0"/>
                <a:cs typeface="Arial" panose="020B0604020202020204" pitchFamily="34" charset="0"/>
                <a:hlinkClick r:id="rId2"/>
              </a:rPr>
              <a:t>My Academy.</a:t>
            </a:r>
            <a:endParaRPr lang="en-GB" dirty="0">
              <a:effectLst/>
              <a:latin typeface="Arial" panose="020B0604020202020204" pitchFamily="34" charset="0"/>
              <a:ea typeface="Calibri" panose="020F0502020204030204" pitchFamily="34" charset="0"/>
              <a:cs typeface="Arial" panose="020B0604020202020204" pitchFamily="34" charset="0"/>
            </a:endParaRPr>
          </a:p>
          <a:p>
            <a:r>
              <a:rPr lang="en-GB" dirty="0">
                <a:effectLst/>
                <a:latin typeface="Arial" panose="020B0604020202020204" pitchFamily="34" charset="0"/>
                <a:ea typeface="Calibri" panose="020F0502020204030204" pitchFamily="34" charset="0"/>
                <a:cs typeface="Arial" panose="020B0604020202020204" pitchFamily="34" charset="0"/>
              </a:rPr>
              <a:t> </a:t>
            </a:r>
          </a:p>
          <a:p>
            <a:r>
              <a:rPr lang="en-GB" dirty="0">
                <a:effectLst/>
                <a:latin typeface="Arial" panose="020B0604020202020204" pitchFamily="34" charset="0"/>
                <a:ea typeface="Calibri" panose="020F0502020204030204" pitchFamily="34" charset="0"/>
                <a:cs typeface="Arial" panose="020B0604020202020204" pitchFamily="34" charset="0"/>
              </a:rPr>
              <a:t>Please note that sensible footwear and clothing required. No heels, sandals, or restrictive clothing to be worn as this is a practical session.</a:t>
            </a:r>
          </a:p>
          <a:p>
            <a:r>
              <a:rPr lang="en-GB" b="1" u="sng" dirty="0">
                <a:effectLst/>
                <a:latin typeface="Arial" panose="020B0604020202020204" pitchFamily="34" charset="0"/>
                <a:ea typeface="Calibri" panose="020F0502020204030204" pitchFamily="34" charset="0"/>
                <a:cs typeface="Arial" panose="020B0604020202020204" pitchFamily="34" charset="0"/>
              </a:rPr>
              <a:t> </a:t>
            </a:r>
          </a:p>
        </p:txBody>
      </p:sp>
      <p:sp>
        <p:nvSpPr>
          <p:cNvPr id="3" name="TextBox 2">
            <a:extLst>
              <a:ext uri="{FF2B5EF4-FFF2-40B4-BE49-F238E27FC236}">
                <a16:creationId xmlns:a16="http://schemas.microsoft.com/office/drawing/2014/main" id="{89CECC70-C655-3698-ACA9-905634F54C4E}"/>
              </a:ext>
            </a:extLst>
          </p:cNvPr>
          <p:cNvSpPr txBox="1"/>
          <p:nvPr/>
        </p:nvSpPr>
        <p:spPr>
          <a:xfrm>
            <a:off x="-242248" y="1614238"/>
            <a:ext cx="7342495" cy="461665"/>
          </a:xfrm>
          <a:prstGeom prst="rect">
            <a:avLst/>
          </a:prstGeom>
          <a:noFill/>
        </p:spPr>
        <p:txBody>
          <a:bodyPr wrap="square" rtlCol="0">
            <a:spAutoFit/>
          </a:bodyPr>
          <a:lstStyle/>
          <a:p>
            <a:pPr algn="ctr"/>
            <a:r>
              <a:rPr lang="en-GB" sz="2400" b="1" u="sng" dirty="0">
                <a:latin typeface="Arial" panose="020B0604020202020204" pitchFamily="34" charset="0"/>
                <a:cs typeface="Arial" panose="020B0604020202020204" pitchFamily="34" charset="0"/>
              </a:rPr>
              <a:t>Fire extinguisher training</a:t>
            </a:r>
          </a:p>
        </p:txBody>
      </p:sp>
    </p:spTree>
    <p:extLst>
      <p:ext uri="{BB962C8B-B14F-4D97-AF65-F5344CB8AC3E}">
        <p14:creationId xmlns:p14="http://schemas.microsoft.com/office/powerpoint/2010/main" val="3700597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6674CB8-62AD-4997-9CFB-A64DCF20ED99}"/>
              </a:ext>
            </a:extLst>
          </p:cNvPr>
          <p:cNvSpPr txBox="1"/>
          <p:nvPr/>
        </p:nvSpPr>
        <p:spPr>
          <a:xfrm>
            <a:off x="223479" y="2249978"/>
            <a:ext cx="6507105" cy="369332"/>
          </a:xfrm>
          <a:prstGeom prst="rect">
            <a:avLst/>
          </a:prstGeom>
          <a:noFill/>
        </p:spPr>
        <p:txBody>
          <a:bodyPr wrap="square" rtlCol="0">
            <a:spAutoFit/>
          </a:bodyPr>
          <a:lstStyle/>
          <a:p>
            <a:r>
              <a:rPr lang="en-GB" b="1" u="sng" dirty="0">
                <a:effectLst/>
                <a:latin typeface="Arial" panose="020B0604020202020204" pitchFamily="34" charset="0"/>
                <a:ea typeface="Calibri" panose="020F0502020204030204" pitchFamily="34" charset="0"/>
                <a:cs typeface="Arial" panose="020B0604020202020204" pitchFamily="34" charset="0"/>
              </a:rPr>
              <a:t> </a:t>
            </a:r>
          </a:p>
        </p:txBody>
      </p:sp>
      <p:sp>
        <p:nvSpPr>
          <p:cNvPr id="3" name="TextBox 2">
            <a:extLst>
              <a:ext uri="{FF2B5EF4-FFF2-40B4-BE49-F238E27FC236}">
                <a16:creationId xmlns:a16="http://schemas.microsoft.com/office/drawing/2014/main" id="{89CECC70-C655-3698-ACA9-905634F54C4E}"/>
              </a:ext>
            </a:extLst>
          </p:cNvPr>
          <p:cNvSpPr txBox="1"/>
          <p:nvPr/>
        </p:nvSpPr>
        <p:spPr>
          <a:xfrm>
            <a:off x="-242248" y="1614238"/>
            <a:ext cx="7342495" cy="461665"/>
          </a:xfrm>
          <a:prstGeom prst="rect">
            <a:avLst/>
          </a:prstGeom>
          <a:noFill/>
        </p:spPr>
        <p:txBody>
          <a:bodyPr wrap="square" rtlCol="0">
            <a:spAutoFit/>
          </a:bodyPr>
          <a:lstStyle/>
          <a:p>
            <a:pPr algn="ctr"/>
            <a:r>
              <a:rPr lang="en-GB" sz="2400" b="1" u="sng" dirty="0">
                <a:latin typeface="Arial" panose="020B0604020202020204" pitchFamily="34" charset="0"/>
                <a:cs typeface="Arial" panose="020B0604020202020204" pitchFamily="34" charset="0"/>
              </a:rPr>
              <a:t>Evac chair training</a:t>
            </a:r>
          </a:p>
        </p:txBody>
      </p:sp>
      <p:sp>
        <p:nvSpPr>
          <p:cNvPr id="4" name="TextBox 3">
            <a:extLst>
              <a:ext uri="{FF2B5EF4-FFF2-40B4-BE49-F238E27FC236}">
                <a16:creationId xmlns:a16="http://schemas.microsoft.com/office/drawing/2014/main" id="{688B5025-695F-0855-0B0C-73714CE90E47}"/>
              </a:ext>
            </a:extLst>
          </p:cNvPr>
          <p:cNvSpPr txBox="1"/>
          <p:nvPr/>
        </p:nvSpPr>
        <p:spPr>
          <a:xfrm>
            <a:off x="223479" y="2219997"/>
            <a:ext cx="6385810" cy="6463308"/>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During this three-hour training session, we aim to provide you with a hands-on experience to inform, guide and assist you in confidently using the evac chair to swiftly and calmly bring your patients down the stairs to the lower level of the building as per evacuation process. </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course is designed for anyone who has previously completed fire warden training or works on an upper floor of a building with stairs that are used as an emergency exit. </a:t>
            </a: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As this is a hands-on training session, it is not recommended for anyone with health or mobility condition as this may that prevent you from being able to safely operate a chair and transport someone down the stairs(i.e. back or knee injuries or be pregnant)</a:t>
            </a: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No prior training required.</a:t>
            </a: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To book your place on the next course, visit </a:t>
            </a:r>
            <a:r>
              <a:rPr lang="en-GB" dirty="0">
                <a:latin typeface="Arial" panose="020B0604020202020204" pitchFamily="34" charset="0"/>
                <a:cs typeface="Arial" panose="020B0604020202020204" pitchFamily="34" charset="0"/>
                <a:hlinkClick r:id="rId2"/>
              </a:rPr>
              <a:t>My Academy.</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Please note that sensible footwear and clothing required. No heels, sandals or restrictive clothing to be worn as this is a practical session.</a:t>
            </a:r>
          </a:p>
        </p:txBody>
      </p:sp>
    </p:spTree>
    <p:extLst>
      <p:ext uri="{BB962C8B-B14F-4D97-AF65-F5344CB8AC3E}">
        <p14:creationId xmlns:p14="http://schemas.microsoft.com/office/powerpoint/2010/main" val="2150772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6674CB8-62AD-4997-9CFB-A64DCF20ED99}"/>
              </a:ext>
            </a:extLst>
          </p:cNvPr>
          <p:cNvSpPr txBox="1"/>
          <p:nvPr/>
        </p:nvSpPr>
        <p:spPr>
          <a:xfrm>
            <a:off x="248711" y="2249978"/>
            <a:ext cx="6507105" cy="369332"/>
          </a:xfrm>
          <a:prstGeom prst="rect">
            <a:avLst/>
          </a:prstGeom>
          <a:noFill/>
        </p:spPr>
        <p:txBody>
          <a:bodyPr wrap="square" rtlCol="0">
            <a:spAutoFit/>
          </a:bodyPr>
          <a:lstStyle/>
          <a:p>
            <a:r>
              <a:rPr lang="en-GB" b="1" u="sng" dirty="0">
                <a:effectLst/>
                <a:latin typeface="Arial" panose="020B0604020202020204" pitchFamily="34" charset="0"/>
                <a:ea typeface="Calibri" panose="020F0502020204030204" pitchFamily="34" charset="0"/>
                <a:cs typeface="Arial" panose="020B0604020202020204" pitchFamily="34" charset="0"/>
              </a:rPr>
              <a:t> </a:t>
            </a:r>
          </a:p>
        </p:txBody>
      </p:sp>
      <p:sp>
        <p:nvSpPr>
          <p:cNvPr id="3" name="TextBox 2">
            <a:extLst>
              <a:ext uri="{FF2B5EF4-FFF2-40B4-BE49-F238E27FC236}">
                <a16:creationId xmlns:a16="http://schemas.microsoft.com/office/drawing/2014/main" id="{89CECC70-C655-3698-ACA9-905634F54C4E}"/>
              </a:ext>
            </a:extLst>
          </p:cNvPr>
          <p:cNvSpPr txBox="1"/>
          <p:nvPr/>
        </p:nvSpPr>
        <p:spPr>
          <a:xfrm>
            <a:off x="-242248" y="1551865"/>
            <a:ext cx="7342495" cy="461665"/>
          </a:xfrm>
          <a:prstGeom prst="rect">
            <a:avLst/>
          </a:prstGeom>
          <a:noFill/>
        </p:spPr>
        <p:txBody>
          <a:bodyPr wrap="square" rtlCol="0">
            <a:spAutoFit/>
          </a:bodyPr>
          <a:lstStyle/>
          <a:p>
            <a:pPr algn="ctr"/>
            <a:r>
              <a:rPr lang="en-GB" sz="2400" b="1" u="sng" dirty="0">
                <a:latin typeface="Arial" panose="020B0604020202020204" pitchFamily="34" charset="0"/>
                <a:cs typeface="Arial" panose="020B0604020202020204" pitchFamily="34" charset="0"/>
              </a:rPr>
              <a:t>Fire warden training</a:t>
            </a:r>
          </a:p>
        </p:txBody>
      </p:sp>
      <p:sp>
        <p:nvSpPr>
          <p:cNvPr id="4" name="TextBox 3">
            <a:extLst>
              <a:ext uri="{FF2B5EF4-FFF2-40B4-BE49-F238E27FC236}">
                <a16:creationId xmlns:a16="http://schemas.microsoft.com/office/drawing/2014/main" id="{688B5025-695F-0855-0B0C-73714CE90E47}"/>
              </a:ext>
            </a:extLst>
          </p:cNvPr>
          <p:cNvSpPr txBox="1"/>
          <p:nvPr/>
        </p:nvSpPr>
        <p:spPr>
          <a:xfrm>
            <a:off x="63879" y="2092346"/>
            <a:ext cx="6876768" cy="6740307"/>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Would you know what to do in the event of a fire? Are you confident in handling a fire extinguisher? Are you aware of the safety checks required to keep you and your department, and patients safe?</a:t>
            </a: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If you are unsure of any of the above, then this course is for you!</a:t>
            </a: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In this three-hour course you will gain invaluable knowledge and confidence of how to prevent and respond to a fire within your workplace. During a serious incident such as a fire, every second counts!</a:t>
            </a: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The course will cover the basics of fire safety including identifying potential fire hazards and raising the alarm. As well as how to respond to a fire, how and when to confidently use the correct fire extinguisher and how to evacuate the building safely.</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No prior training or knowledge required to attend.</a:t>
            </a: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As this is a hands-on training session, it is not recommended for anyone with health or mobility condition as this may that prevent you from being able to safely operate a fire extinguisher.</a:t>
            </a: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To book your place on the next course, visit </a:t>
            </a:r>
            <a:r>
              <a:rPr lang="en-GB" dirty="0">
                <a:latin typeface="Arial" panose="020B0604020202020204" pitchFamily="34" charset="0"/>
                <a:cs typeface="Arial" panose="020B0604020202020204" pitchFamily="34" charset="0"/>
                <a:hlinkClick r:id="rId2"/>
              </a:rPr>
              <a:t>My Academy.</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0783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6674CB8-62AD-4997-9CFB-A64DCF20ED99}"/>
              </a:ext>
            </a:extLst>
          </p:cNvPr>
          <p:cNvSpPr txBox="1">
            <a:spLocks/>
          </p:cNvSpPr>
          <p:nvPr/>
        </p:nvSpPr>
        <p:spPr>
          <a:xfrm>
            <a:off x="177421" y="1755278"/>
            <a:ext cx="6680579" cy="6863417"/>
          </a:xfrm>
          <a:prstGeom prst="rect">
            <a:avLst/>
          </a:prstGeom>
          <a:noFill/>
        </p:spPr>
        <p:txBody>
          <a:bodyPr wrap="square" rtlCol="0">
            <a:spAutoFit/>
          </a:bodyPr>
          <a:lstStyle/>
          <a:p>
            <a:pPr algn="ctr"/>
            <a:r>
              <a:rPr lang="en-GB" sz="2400" b="1" u="sng" dirty="0">
                <a:latin typeface="Arial" panose="020B0604020202020204" pitchFamily="34" charset="0"/>
                <a:cs typeface="Arial" panose="020B0604020202020204" pitchFamily="34" charset="0"/>
              </a:rPr>
              <a:t>Work-based learning and apprenticeship training</a:t>
            </a:r>
          </a:p>
          <a:p>
            <a:br>
              <a:rPr lang="en-GB" sz="2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br>
            <a:endParaRPr lang="en-GB" sz="28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endParaRPr lang="en-GB" sz="2800" b="1" dirty="0">
              <a:solidFill>
                <a:srgbClr val="000000"/>
              </a:solidFill>
              <a:latin typeface="Arial" panose="020B0604020202020204" pitchFamily="34" charset="0"/>
              <a:cs typeface="Arial" panose="020B0604020202020204" pitchFamily="34" charset="0"/>
            </a:endParaRPr>
          </a:p>
          <a:p>
            <a:endParaRPr lang="en-GB" sz="2800" b="1" dirty="0">
              <a:solidFill>
                <a:srgbClr val="000000"/>
              </a:solidFill>
              <a:latin typeface="Arial" panose="020B0604020202020204" pitchFamily="34" charset="0"/>
              <a:cs typeface="Arial" panose="020B0604020202020204" pitchFamily="34" charset="0"/>
            </a:endParaRPr>
          </a:p>
          <a:p>
            <a:endParaRPr lang="en-GB" sz="2800" b="1" dirty="0">
              <a:solidFill>
                <a:srgbClr val="000000"/>
              </a:solidFill>
              <a:latin typeface="Arial" panose="020B0604020202020204" pitchFamily="34" charset="0"/>
              <a:cs typeface="Arial" panose="020B0604020202020204" pitchFamily="34" charset="0"/>
            </a:endParaRPr>
          </a:p>
          <a:p>
            <a:endParaRPr lang="en-GB" sz="2800" b="1" dirty="0">
              <a:solidFill>
                <a:srgbClr val="000000"/>
              </a:solidFill>
              <a:latin typeface="Arial" panose="020B0604020202020204" pitchFamily="34" charset="0"/>
              <a:cs typeface="Arial" panose="020B0604020202020204" pitchFamily="34" charset="0"/>
            </a:endParaRPr>
          </a:p>
          <a:p>
            <a:endParaRPr lang="en-GB" sz="2800" b="1" dirty="0">
              <a:solidFill>
                <a:srgbClr val="000000"/>
              </a:solidFill>
              <a:latin typeface="Arial" panose="020B0604020202020204" pitchFamily="34" charset="0"/>
              <a:cs typeface="Arial" panose="020B0604020202020204" pitchFamily="34" charset="0"/>
            </a:endParaRPr>
          </a:p>
          <a:p>
            <a:endParaRPr lang="en-GB" sz="2800" b="1" dirty="0">
              <a:solidFill>
                <a:srgbClr val="000000"/>
              </a:solidFill>
              <a:latin typeface="Arial" panose="020B0604020202020204" pitchFamily="34" charset="0"/>
              <a:cs typeface="Arial" panose="020B0604020202020204" pitchFamily="34" charset="0"/>
            </a:endParaRPr>
          </a:p>
          <a:p>
            <a:endParaRPr lang="en-GB" sz="2800" b="1" dirty="0">
              <a:solidFill>
                <a:srgbClr val="000000"/>
              </a:solidFill>
              <a:latin typeface="Arial" panose="020B0604020202020204" pitchFamily="34" charset="0"/>
              <a:cs typeface="Arial" panose="020B0604020202020204" pitchFamily="34" charset="0"/>
            </a:endParaRPr>
          </a:p>
          <a:p>
            <a:endParaRPr lang="en-GB" sz="2800" b="1" dirty="0">
              <a:solidFill>
                <a:srgbClr val="000000"/>
              </a:solidFill>
              <a:latin typeface="Arial" panose="020B0604020202020204" pitchFamily="34" charset="0"/>
              <a:cs typeface="Arial" panose="020B0604020202020204" pitchFamily="34" charset="0"/>
            </a:endParaRPr>
          </a:p>
          <a:p>
            <a:endParaRPr lang="en-GB" sz="2800" b="1" dirty="0">
              <a:solidFill>
                <a:srgbClr val="000000"/>
              </a:solidFill>
              <a:latin typeface="Arial" panose="020B0604020202020204" pitchFamily="34" charset="0"/>
              <a:cs typeface="Arial" panose="020B0604020202020204" pitchFamily="34" charset="0"/>
            </a:endParaRPr>
          </a:p>
          <a:p>
            <a:endParaRPr lang="en-GB" sz="2800" b="1" dirty="0">
              <a:solidFill>
                <a:srgbClr val="000000"/>
              </a:solidFill>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hlinkClick r:id="rId2"/>
              </a:rPr>
              <a:t>Find out more here.</a:t>
            </a:r>
            <a:endParaRPr lang="en-GB" sz="2000" dirty="0">
              <a:latin typeface="Arial" panose="020B0604020202020204" pitchFamily="34" charset="0"/>
              <a:cs typeface="Arial" panose="020B0604020202020204" pitchFamily="34" charset="0"/>
            </a:endParaRPr>
          </a:p>
          <a:p>
            <a:pPr lvl="0"/>
            <a:endParaRPr lang="en-GB" sz="1600" dirty="0">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3" name="Table 2">
            <a:extLst>
              <a:ext uri="{FF2B5EF4-FFF2-40B4-BE49-F238E27FC236}">
                <a16:creationId xmlns:a16="http://schemas.microsoft.com/office/drawing/2014/main" id="{CAE8FD50-24BD-F4AF-9BDE-DD0571B57FE3}"/>
              </a:ext>
            </a:extLst>
          </p:cNvPr>
          <p:cNvGraphicFramePr>
            <a:graphicFrameLocks noGrp="1"/>
          </p:cNvGraphicFramePr>
          <p:nvPr>
            <p:extLst>
              <p:ext uri="{D42A27DB-BD31-4B8C-83A1-F6EECF244321}">
                <p14:modId xmlns:p14="http://schemas.microsoft.com/office/powerpoint/2010/main" val="3167237964"/>
              </p:ext>
            </p:extLst>
          </p:nvPr>
        </p:nvGraphicFramePr>
        <p:xfrm>
          <a:off x="650017" y="3205879"/>
          <a:ext cx="5660842" cy="3569673"/>
        </p:xfrm>
        <a:graphic>
          <a:graphicData uri="http://schemas.openxmlformats.org/drawingml/2006/table">
            <a:tbl>
              <a:tblPr firstRow="1" firstCol="1" bandRow="1">
                <a:tableStyleId>{5C22544A-7EE6-4342-B048-85BDC9FD1C3A}</a:tableStyleId>
              </a:tblPr>
              <a:tblGrid>
                <a:gridCol w="5660842">
                  <a:extLst>
                    <a:ext uri="{9D8B030D-6E8A-4147-A177-3AD203B41FA5}">
                      <a16:colId xmlns:a16="http://schemas.microsoft.com/office/drawing/2014/main" val="750441065"/>
                    </a:ext>
                  </a:extLst>
                </a:gridCol>
              </a:tblGrid>
              <a:tr h="536964">
                <a:tc>
                  <a:txBody>
                    <a:bodyPr/>
                    <a:lstStyle/>
                    <a:p>
                      <a:pPr algn="ctr">
                        <a:lnSpc>
                          <a:spcPct val="107000"/>
                        </a:lnSpc>
                        <a:spcAft>
                          <a:spcPts val="800"/>
                        </a:spcAft>
                      </a:pPr>
                      <a:r>
                        <a:rPr lang="en-GB" sz="3200" kern="100">
                          <a:effectLst/>
                        </a:rPr>
                        <a:t>Contents</a:t>
                      </a:r>
                      <a:endParaRPr lang="en-GB"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9420515"/>
                  </a:ext>
                </a:extLst>
              </a:tr>
              <a:tr h="335551">
                <a:tc>
                  <a:txBody>
                    <a:bodyPr/>
                    <a:lstStyle/>
                    <a:p>
                      <a:pPr algn="ctr">
                        <a:lnSpc>
                          <a:spcPct val="107000"/>
                        </a:lnSpc>
                        <a:spcAft>
                          <a:spcPts val="800"/>
                        </a:spcAft>
                      </a:pPr>
                      <a:r>
                        <a:rPr lang="en-GB" sz="2000" kern="100">
                          <a:effectLst/>
                        </a:rPr>
                        <a:t>Popular Apprenticeship Standards</a:t>
                      </a:r>
                      <a:endParaRPr lang="en-GB"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12965948"/>
                  </a:ext>
                </a:extLst>
              </a:tr>
              <a:tr h="335551">
                <a:tc>
                  <a:txBody>
                    <a:bodyPr/>
                    <a:lstStyle/>
                    <a:p>
                      <a:pPr algn="ctr">
                        <a:lnSpc>
                          <a:spcPct val="107000"/>
                        </a:lnSpc>
                        <a:spcAft>
                          <a:spcPts val="800"/>
                        </a:spcAft>
                      </a:pPr>
                      <a:r>
                        <a:rPr lang="en-GB" sz="2000" kern="100">
                          <a:effectLst/>
                        </a:rPr>
                        <a:t>Apprenticeship Pathways</a:t>
                      </a:r>
                      <a:endParaRPr lang="en-GB"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55561640"/>
                  </a:ext>
                </a:extLst>
              </a:tr>
              <a:tr h="335551">
                <a:tc>
                  <a:txBody>
                    <a:bodyPr/>
                    <a:lstStyle/>
                    <a:p>
                      <a:pPr algn="ctr">
                        <a:lnSpc>
                          <a:spcPct val="107000"/>
                        </a:lnSpc>
                        <a:spcAft>
                          <a:spcPts val="800"/>
                        </a:spcAft>
                      </a:pPr>
                      <a:r>
                        <a:rPr lang="en-GB" sz="2000" kern="100">
                          <a:effectLst/>
                        </a:rPr>
                        <a:t>Functional Skills Qualifications</a:t>
                      </a:r>
                      <a:endParaRPr lang="en-GB"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91821134"/>
                  </a:ext>
                </a:extLst>
              </a:tr>
              <a:tr h="335551">
                <a:tc>
                  <a:txBody>
                    <a:bodyPr/>
                    <a:lstStyle/>
                    <a:p>
                      <a:pPr algn="ctr">
                        <a:lnSpc>
                          <a:spcPct val="107000"/>
                        </a:lnSpc>
                        <a:spcAft>
                          <a:spcPts val="800"/>
                        </a:spcAft>
                      </a:pPr>
                      <a:r>
                        <a:rPr lang="en-GB" sz="2000" kern="100">
                          <a:effectLst/>
                        </a:rPr>
                        <a:t>Webinar &amp; Information Sessions</a:t>
                      </a:r>
                      <a:endParaRPr lang="en-GB"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47432291"/>
                  </a:ext>
                </a:extLst>
              </a:tr>
              <a:tr h="335551">
                <a:tc>
                  <a:txBody>
                    <a:bodyPr/>
                    <a:lstStyle/>
                    <a:p>
                      <a:pPr algn="ctr">
                        <a:lnSpc>
                          <a:spcPct val="107000"/>
                        </a:lnSpc>
                        <a:spcAft>
                          <a:spcPts val="800"/>
                        </a:spcAft>
                      </a:pPr>
                      <a:r>
                        <a:rPr lang="en-GB" sz="2000" kern="100">
                          <a:effectLst/>
                        </a:rPr>
                        <a:t>NHS Leadership Academy</a:t>
                      </a:r>
                      <a:endParaRPr lang="en-GB"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1595959"/>
                  </a:ext>
                </a:extLst>
              </a:tr>
              <a:tr h="335551">
                <a:tc>
                  <a:txBody>
                    <a:bodyPr/>
                    <a:lstStyle/>
                    <a:p>
                      <a:pPr algn="ctr">
                        <a:lnSpc>
                          <a:spcPct val="107000"/>
                        </a:lnSpc>
                        <a:spcAft>
                          <a:spcPts val="800"/>
                        </a:spcAft>
                      </a:pPr>
                      <a:r>
                        <a:rPr lang="en-GB" sz="2000" kern="100">
                          <a:effectLst/>
                        </a:rPr>
                        <a:t>Latest Provider Offerings</a:t>
                      </a:r>
                      <a:endParaRPr lang="en-GB"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98615563"/>
                  </a:ext>
                </a:extLst>
              </a:tr>
              <a:tr h="683852">
                <a:tc>
                  <a:txBody>
                    <a:bodyPr/>
                    <a:lstStyle/>
                    <a:p>
                      <a:pPr algn="ctr">
                        <a:lnSpc>
                          <a:spcPct val="107000"/>
                        </a:lnSpc>
                        <a:spcAft>
                          <a:spcPts val="800"/>
                        </a:spcAft>
                      </a:pPr>
                      <a:r>
                        <a:rPr lang="en-GB" sz="2000" kern="100">
                          <a:effectLst/>
                        </a:rPr>
                        <a:t>Internal Development Offerings &amp; Information Sessions</a:t>
                      </a:r>
                      <a:endParaRPr lang="en-GB"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05653472"/>
                  </a:ext>
                </a:extLst>
              </a:tr>
              <a:tr h="335551">
                <a:tc>
                  <a:txBody>
                    <a:bodyPr/>
                    <a:lstStyle/>
                    <a:p>
                      <a:pPr algn="ctr">
                        <a:lnSpc>
                          <a:spcPct val="107000"/>
                        </a:lnSpc>
                        <a:spcAft>
                          <a:spcPts val="800"/>
                        </a:spcAft>
                      </a:pPr>
                      <a:r>
                        <a:rPr lang="en-GB" sz="2000" kern="100" dirty="0">
                          <a:effectLst/>
                        </a:rPr>
                        <a:t>External Development Programmes</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4250699"/>
                  </a:ext>
                </a:extLst>
              </a:tr>
            </a:tbl>
          </a:graphicData>
        </a:graphic>
      </p:graphicFrame>
    </p:spTree>
    <p:extLst>
      <p:ext uri="{BB962C8B-B14F-4D97-AF65-F5344CB8AC3E}">
        <p14:creationId xmlns:p14="http://schemas.microsoft.com/office/powerpoint/2010/main" val="13293046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8D1EEE-68BF-4C63-68DD-960251B5AD38}"/>
              </a:ext>
            </a:extLst>
          </p:cNvPr>
          <p:cNvSpPr txBox="1"/>
          <p:nvPr/>
        </p:nvSpPr>
        <p:spPr>
          <a:xfrm>
            <a:off x="436728" y="1801504"/>
            <a:ext cx="6223379" cy="5232202"/>
          </a:xfrm>
          <a:prstGeom prst="rect">
            <a:avLst/>
          </a:prstGeom>
          <a:noFill/>
        </p:spPr>
        <p:txBody>
          <a:bodyPr wrap="square" rtlCol="0">
            <a:spAutoFit/>
          </a:bodyPr>
          <a:lstStyle/>
          <a:p>
            <a:pPr algn="ctr"/>
            <a:r>
              <a:rPr lang="en-GB" sz="2000" b="1" u="sng" dirty="0">
                <a:latin typeface="Arial" panose="020B0604020202020204" pitchFamily="34" charset="0"/>
                <a:cs typeface="Arial" panose="020B0604020202020204" pitchFamily="34" charset="0"/>
              </a:rPr>
              <a:t>Nasogastric feeding tube for adults training </a:t>
            </a:r>
          </a:p>
          <a:p>
            <a:pPr algn="ctr"/>
            <a:endParaRPr lang="en-GB" sz="2000" b="1" u="sng"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Do you want to promote patient safety and become competent with the insertion, confirmation, and management of nasogastric feeding tubes?</a:t>
            </a:r>
          </a:p>
          <a:p>
            <a:endParaRPr lang="en-GB" sz="2000" b="1" u="sng"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If yes, then this session is for you!</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hlinkClick r:id="rId2"/>
              </a:rPr>
              <a:t>Read here </a:t>
            </a:r>
            <a:r>
              <a:rPr lang="en-GB" sz="2000" dirty="0">
                <a:latin typeface="Arial" panose="020B0604020202020204" pitchFamily="34" charset="0"/>
                <a:cs typeface="Arial" panose="020B0604020202020204" pitchFamily="34" charset="0"/>
              </a:rPr>
              <a:t>to find out further information about the course and how to book. </a:t>
            </a:r>
          </a:p>
          <a:p>
            <a:pPr algn="ctr"/>
            <a:endParaRPr lang="en-GB" sz="2000" b="1" u="sng" dirty="0">
              <a:latin typeface="Arial" panose="020B0604020202020204" pitchFamily="34" charset="0"/>
              <a:cs typeface="Arial" panose="020B0604020202020204" pitchFamily="34" charset="0"/>
            </a:endParaRPr>
          </a:p>
          <a:p>
            <a:pPr algn="ctr"/>
            <a:endParaRPr lang="en-GB" sz="2000" b="1" u="sng" dirty="0">
              <a:latin typeface="Arial" panose="020B0604020202020204" pitchFamily="34" charset="0"/>
              <a:cs typeface="Arial" panose="020B0604020202020204" pitchFamily="34" charset="0"/>
            </a:endParaRPr>
          </a:p>
          <a:p>
            <a:pPr algn="ctr"/>
            <a:endParaRPr lang="en-GB" sz="2000" b="1" u="sng" dirty="0">
              <a:latin typeface="Arial" panose="020B0604020202020204" pitchFamily="34" charset="0"/>
              <a:cs typeface="Arial" panose="020B0604020202020204" pitchFamily="34" charset="0"/>
            </a:endParaRPr>
          </a:p>
          <a:p>
            <a:pPr algn="ctr"/>
            <a:endParaRPr lang="en-GB" sz="2000" b="1" u="sng" dirty="0">
              <a:latin typeface="Arial" panose="020B0604020202020204" pitchFamily="34" charset="0"/>
              <a:cs typeface="Arial" panose="020B0604020202020204" pitchFamily="34" charset="0"/>
            </a:endParaRPr>
          </a:p>
          <a:p>
            <a:endParaRPr lang="en-GB" dirty="0"/>
          </a:p>
          <a:p>
            <a:endParaRPr lang="en-GB" dirty="0"/>
          </a:p>
          <a:p>
            <a:r>
              <a:rPr lang="en-GB" dirty="0"/>
              <a:t> </a:t>
            </a:r>
          </a:p>
        </p:txBody>
      </p:sp>
    </p:spTree>
    <p:extLst>
      <p:ext uri="{BB962C8B-B14F-4D97-AF65-F5344CB8AC3E}">
        <p14:creationId xmlns:p14="http://schemas.microsoft.com/office/powerpoint/2010/main" val="2858658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1454744-D136-45FB-BF99-3C88E580DA7C}"/>
              </a:ext>
            </a:extLst>
          </p:cNvPr>
          <p:cNvSpPr txBox="1"/>
          <p:nvPr/>
        </p:nvSpPr>
        <p:spPr>
          <a:xfrm>
            <a:off x="286603" y="1624084"/>
            <a:ext cx="6475863" cy="707886"/>
          </a:xfrm>
          <a:prstGeom prst="rect">
            <a:avLst/>
          </a:prstGeom>
          <a:noFill/>
        </p:spPr>
        <p:txBody>
          <a:bodyPr wrap="square" rtlCol="0">
            <a:spAutoFit/>
          </a:bodyPr>
          <a:lstStyle/>
          <a:p>
            <a:pPr algn="ctr"/>
            <a:r>
              <a:rPr lang="en-GB" sz="2000" b="1" u="sng" dirty="0">
                <a:latin typeface="Arial" panose="020B0604020202020204" pitchFamily="34" charset="0"/>
                <a:cs typeface="Arial" panose="020B0604020202020204" pitchFamily="34" charset="0"/>
              </a:rPr>
              <a:t>Dementia awareness training for Clinical Support Workers </a:t>
            </a:r>
          </a:p>
        </p:txBody>
      </p:sp>
      <p:sp>
        <p:nvSpPr>
          <p:cNvPr id="3" name="TextBox 2">
            <a:extLst>
              <a:ext uri="{FF2B5EF4-FFF2-40B4-BE49-F238E27FC236}">
                <a16:creationId xmlns:a16="http://schemas.microsoft.com/office/drawing/2014/main" id="{F1BC19D5-C830-B7A5-2DC5-0006C85934E7}"/>
              </a:ext>
            </a:extLst>
          </p:cNvPr>
          <p:cNvSpPr txBox="1"/>
          <p:nvPr/>
        </p:nvSpPr>
        <p:spPr>
          <a:xfrm>
            <a:off x="286603" y="2688609"/>
            <a:ext cx="6520217" cy="483209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This course is applicable to all Clinical Support Workers.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It will cover an understanding of the condition and the common presentations. Discussing diagnosis, management, and practical communication strategies.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See dates below: </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a:p>
            <a:pPr marL="342900" lvl="0" indent="-342900">
              <a:buFont typeface="Symbol" panose="05050102010706020507" pitchFamily="18" charset="2"/>
              <a:buChar char=""/>
            </a:pPr>
            <a:endParaRPr lang="en-GB" b="1" kern="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buFont typeface="Symbol" panose="05050102010706020507" pitchFamily="18" charset="2"/>
              <a:buChar char=""/>
            </a:pPr>
            <a:r>
              <a:rPr lang="en-GB" b="1" kern="0" dirty="0">
                <a:effectLst/>
                <a:latin typeface="Arial" panose="020B0604020202020204" pitchFamily="34" charset="0"/>
                <a:ea typeface="Times New Roman" panose="02020603050405020304" pitchFamily="18" charset="0"/>
                <a:cs typeface="Arial" panose="020B0604020202020204" pitchFamily="34" charset="0"/>
              </a:rPr>
              <a:t>Monday 9 December, 9am-12noon, Room 2 WMI</a:t>
            </a:r>
          </a:p>
          <a:p>
            <a:pPr lvl="0"/>
            <a:endParaRPr lang="en-GB" b="1" kern="0" dirty="0">
              <a:effectLst/>
              <a:latin typeface="Arial" panose="020B0604020202020204" pitchFamily="34" charset="0"/>
              <a:ea typeface="Calibri" panose="020F0502020204030204" pitchFamily="34" charset="0"/>
              <a:cs typeface="Arial" panose="020B0604020202020204" pitchFamily="34" charset="0"/>
            </a:endParaRPr>
          </a:p>
          <a:p>
            <a:pPr lvl="0"/>
            <a:r>
              <a:rPr lang="en-GB" kern="100" dirty="0">
                <a:effectLst/>
                <a:latin typeface="Arial" panose="020B0604020202020204" pitchFamily="34" charset="0"/>
                <a:ea typeface="Calibri" panose="020F0502020204030204" pitchFamily="34" charset="0"/>
                <a:cs typeface="Arial" panose="020B0604020202020204" pitchFamily="34" charset="0"/>
              </a:rPr>
              <a:t>Book via </a:t>
            </a:r>
            <a:r>
              <a:rPr lang="en-GB" kern="100" dirty="0">
                <a:effectLst/>
                <a:latin typeface="Arial" panose="020B0604020202020204" pitchFamily="34" charset="0"/>
                <a:ea typeface="Calibri" panose="020F0502020204030204" pitchFamily="34" charset="0"/>
                <a:cs typeface="Arial" panose="020B0604020202020204" pitchFamily="34" charset="0"/>
                <a:hlinkClick r:id="rId2"/>
              </a:rPr>
              <a:t>MyAcademy</a:t>
            </a:r>
            <a:r>
              <a:rPr lang="en-GB" kern="100" dirty="0">
                <a:effectLst/>
                <a:latin typeface="Arial" panose="020B0604020202020204" pitchFamily="34" charset="0"/>
                <a:ea typeface="Calibri" panose="020F0502020204030204" pitchFamily="34" charset="0"/>
                <a:cs typeface="Arial" panose="020B0604020202020204" pitchFamily="34" charset="0"/>
              </a:rPr>
              <a:t>. For further information, please email: </a:t>
            </a:r>
            <a:r>
              <a:rPr lang="en-GB" kern="100" dirty="0">
                <a:effectLst/>
                <a:latin typeface="Arial" panose="020B0604020202020204" pitchFamily="34" charset="0"/>
                <a:ea typeface="Calibri" panose="020F0502020204030204" pitchFamily="34" charset="0"/>
                <a:cs typeface="Arial" panose="020B0604020202020204" pitchFamily="34" charset="0"/>
                <a:hlinkClick r:id="rId3"/>
              </a:rPr>
              <a:t>vicki.gardner1@nhs.net</a:t>
            </a:r>
            <a:r>
              <a:rPr lang="en-GB" kern="100" dirty="0">
                <a:effectLst/>
                <a:latin typeface="Arial" panose="020B0604020202020204" pitchFamily="34" charset="0"/>
                <a:ea typeface="Calibri" panose="020F0502020204030204" pitchFamily="34" charset="0"/>
                <a:cs typeface="Arial" panose="020B0604020202020204" pitchFamily="34" charset="0"/>
              </a:rPr>
              <a:t>. </a:t>
            </a:r>
          </a:p>
          <a:p>
            <a:endParaRPr lang="en-GB" sz="2000"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46755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A39CCBC-2D4C-4CC7-9524-CD56BCD72518}"/>
              </a:ext>
            </a:extLst>
          </p:cNvPr>
          <p:cNvSpPr txBox="1"/>
          <p:nvPr/>
        </p:nvSpPr>
        <p:spPr>
          <a:xfrm>
            <a:off x="259080" y="1600200"/>
            <a:ext cx="6446520" cy="7294305"/>
          </a:xfrm>
          <a:prstGeom prst="rect">
            <a:avLst/>
          </a:prstGeom>
          <a:noFill/>
        </p:spPr>
        <p:txBody>
          <a:bodyPr wrap="square" rtlCol="0">
            <a:spAutoFit/>
          </a:bodyPr>
          <a:lstStyle/>
          <a:p>
            <a:pPr algn="ctr"/>
            <a:r>
              <a:rPr lang="en-GB" sz="1800" b="1" u="sng" dirty="0">
                <a:effectLst/>
                <a:latin typeface="Arial" panose="020B0604020202020204" pitchFamily="34" charset="0"/>
                <a:ea typeface="Aptos" panose="020B0004020202020204" pitchFamily="34" charset="0"/>
                <a:cs typeface="Arial" panose="020B0604020202020204" pitchFamily="34" charset="0"/>
              </a:rPr>
              <a:t>Dementia Champions Programme</a:t>
            </a:r>
            <a:br>
              <a:rPr lang="en-GB" sz="1800" b="1" dirty="0">
                <a:effectLst/>
                <a:latin typeface="Arial" panose="020B0604020202020204" pitchFamily="34" charset="0"/>
                <a:ea typeface="Aptos" panose="020B0004020202020204" pitchFamily="34" charset="0"/>
                <a:cs typeface="Arial" panose="020B0604020202020204" pitchFamily="34" charset="0"/>
              </a:rPr>
            </a:br>
            <a:endParaRPr lang="en-GB" b="1" dirty="0">
              <a:latin typeface="Arial" panose="020B0604020202020204" pitchFamily="34" charset="0"/>
              <a:ea typeface="Aptos" panose="020B0004020202020204" pitchFamily="34" charset="0"/>
              <a:cs typeface="Arial" panose="020B0604020202020204" pitchFamily="34" charset="0"/>
            </a:endParaRPr>
          </a:p>
          <a:p>
            <a:r>
              <a:rPr lang="en-GB" sz="1800" dirty="0">
                <a:effectLst/>
                <a:latin typeface="Arial" panose="020B0604020202020204" pitchFamily="34" charset="0"/>
                <a:ea typeface="Aptos" panose="020B0004020202020204" pitchFamily="34" charset="0"/>
                <a:cs typeface="Arial" panose="020B0604020202020204" pitchFamily="34" charset="0"/>
              </a:rPr>
              <a:t>Are you ready to improve your skills in dementia care? This comprehensive four-day training programme is designed to enhance your knowledge, skills, and confidence in providing exceptional care to individuals with dementia. </a:t>
            </a:r>
            <a:br>
              <a:rPr lang="en-GB" sz="1800" dirty="0">
                <a:effectLst/>
                <a:latin typeface="Arial" panose="020B0604020202020204" pitchFamily="34" charset="0"/>
                <a:ea typeface="Aptos" panose="020B0004020202020204" pitchFamily="34" charset="0"/>
                <a:cs typeface="Arial" panose="020B0604020202020204" pitchFamily="34" charset="0"/>
              </a:rPr>
            </a:br>
            <a:r>
              <a:rPr lang="en-GB" sz="1800" dirty="0">
                <a:effectLst/>
                <a:latin typeface="Arial" panose="020B0604020202020204" pitchFamily="34" charset="0"/>
                <a:ea typeface="Aptos" panose="020B0004020202020204" pitchFamily="34" charset="0"/>
                <a:cs typeface="Arial" panose="020B0604020202020204" pitchFamily="34" charset="0"/>
              </a:rPr>
              <a:t>  </a:t>
            </a:r>
          </a:p>
          <a:p>
            <a:r>
              <a:rPr lang="en-GB" dirty="0">
                <a:latin typeface="Arial" panose="020B0604020202020204" pitchFamily="34" charset="0"/>
                <a:ea typeface="Aptos" panose="020B0004020202020204" pitchFamily="34" charset="0"/>
                <a:cs typeface="Arial" panose="020B0604020202020204" pitchFamily="34" charset="0"/>
              </a:rPr>
              <a:t>T</a:t>
            </a:r>
            <a:r>
              <a:rPr lang="en-GB" sz="1800" dirty="0">
                <a:effectLst/>
                <a:latin typeface="Arial" panose="020B0604020202020204" pitchFamily="34" charset="0"/>
                <a:ea typeface="Aptos" panose="020B0004020202020204" pitchFamily="34" charset="0"/>
                <a:cs typeface="Arial" panose="020B0604020202020204" pitchFamily="34" charset="0"/>
              </a:rPr>
              <a:t>his programme covers:</a:t>
            </a:r>
          </a:p>
          <a:p>
            <a:r>
              <a:rPr lang="en-GB" sz="1800" dirty="0">
                <a:effectLst/>
                <a:latin typeface="Arial" panose="020B0604020202020204" pitchFamily="34" charset="0"/>
                <a:ea typeface="Aptos" panose="020B0004020202020204" pitchFamily="34" charset="0"/>
                <a:cs typeface="Arial" panose="020B0604020202020204" pitchFamily="34" charset="0"/>
              </a:rPr>
              <a:t> </a:t>
            </a:r>
          </a:p>
          <a:p>
            <a:pPr marL="285750" indent="-285750">
              <a:buFont typeface="Arial" panose="020B0604020202020204" pitchFamily="34" charset="0"/>
              <a:buChar char="•"/>
            </a:pPr>
            <a:r>
              <a:rPr lang="en-GB" sz="1800" dirty="0">
                <a:effectLst/>
                <a:latin typeface="Arial" panose="020B0604020202020204" pitchFamily="34" charset="0"/>
                <a:ea typeface="Aptos" panose="020B0004020202020204" pitchFamily="34" charset="0"/>
                <a:cs typeface="Arial" panose="020B0604020202020204" pitchFamily="34" charset="0"/>
              </a:rPr>
              <a:t>The latest evidence-based practices and research in dementia</a:t>
            </a:r>
          </a:p>
          <a:p>
            <a:pPr marL="285750" indent="-285750">
              <a:buFont typeface="Arial" panose="020B0604020202020204" pitchFamily="34" charset="0"/>
              <a:buChar char="•"/>
            </a:pPr>
            <a:r>
              <a:rPr lang="en-GB" sz="1800" dirty="0">
                <a:effectLst/>
                <a:latin typeface="Arial" panose="020B0604020202020204" pitchFamily="34" charset="0"/>
                <a:ea typeface="Aptos" panose="020B0004020202020204" pitchFamily="34" charset="0"/>
                <a:cs typeface="Arial" panose="020B0604020202020204" pitchFamily="34" charset="0"/>
              </a:rPr>
              <a:t> A deeper understanding of dementia and its impact on individuals and families</a:t>
            </a:r>
          </a:p>
          <a:p>
            <a:pPr marL="285750" indent="-285750">
              <a:buFont typeface="Arial" panose="020B0604020202020204" pitchFamily="34" charset="0"/>
              <a:buChar char="•"/>
            </a:pPr>
            <a:r>
              <a:rPr lang="en-GB" sz="1800" dirty="0">
                <a:effectLst/>
                <a:latin typeface="Arial" panose="020B0604020202020204" pitchFamily="34" charset="0"/>
                <a:ea typeface="Aptos" panose="020B0004020202020204" pitchFamily="34" charset="0"/>
                <a:cs typeface="Arial" panose="020B0604020202020204" pitchFamily="34" charset="0"/>
              </a:rPr>
              <a:t> Effective communication strategies to support those living with dementia and their families</a:t>
            </a:r>
          </a:p>
          <a:p>
            <a:pPr marL="285750" indent="-285750">
              <a:buFont typeface="Arial" panose="020B0604020202020204" pitchFamily="34" charset="0"/>
              <a:buChar char="•"/>
            </a:pPr>
            <a:r>
              <a:rPr lang="en-GB" sz="1800" dirty="0">
                <a:effectLst/>
                <a:latin typeface="Arial" panose="020B0604020202020204" pitchFamily="34" charset="0"/>
                <a:ea typeface="Aptos" panose="020B0004020202020204" pitchFamily="34" charset="0"/>
                <a:cs typeface="Arial" panose="020B0604020202020204" pitchFamily="34" charset="0"/>
              </a:rPr>
              <a:t>Best practices for supporting individuals with dementia in end-of-life care</a:t>
            </a:r>
          </a:p>
          <a:p>
            <a:pPr marL="285750" indent="-285750">
              <a:buFont typeface="Arial" panose="020B0604020202020204" pitchFamily="34" charset="0"/>
              <a:buChar char="•"/>
            </a:pPr>
            <a:r>
              <a:rPr lang="en-GB" sz="1800" dirty="0">
                <a:effectLst/>
                <a:latin typeface="Arial" panose="020B0604020202020204" pitchFamily="34" charset="0"/>
                <a:ea typeface="Aptos" panose="020B0004020202020204" pitchFamily="34" charset="0"/>
                <a:cs typeface="Arial" panose="020B0604020202020204" pitchFamily="34" charset="0"/>
              </a:rPr>
              <a:t>Understanding sensory changes in dementia and the best ways to support nutrition, hydration, and mobility</a:t>
            </a:r>
          </a:p>
          <a:p>
            <a:pPr marL="285750" indent="-285750">
              <a:buFont typeface="Arial" panose="020B0604020202020204" pitchFamily="34" charset="0"/>
              <a:buChar char="•"/>
            </a:pPr>
            <a:r>
              <a:rPr lang="en-GB" sz="1800" dirty="0">
                <a:effectLst/>
                <a:latin typeface="Arial" panose="020B0604020202020204" pitchFamily="34" charset="0"/>
                <a:ea typeface="Aptos" panose="020B0004020202020204" pitchFamily="34" charset="0"/>
                <a:cs typeface="Arial" panose="020B0604020202020204" pitchFamily="34" charset="0"/>
              </a:rPr>
              <a:t>Observational pain assessment techniques for individuals with dementia</a:t>
            </a:r>
          </a:p>
          <a:p>
            <a:r>
              <a:rPr lang="en-GB" sz="1800" dirty="0">
                <a:effectLst/>
                <a:latin typeface="Arial" panose="020B0604020202020204" pitchFamily="34" charset="0"/>
                <a:ea typeface="Aptos" panose="020B0004020202020204" pitchFamily="34" charset="0"/>
                <a:cs typeface="Arial" panose="020B0604020202020204" pitchFamily="34" charset="0"/>
              </a:rPr>
              <a:t> </a:t>
            </a:r>
          </a:p>
          <a:p>
            <a:r>
              <a:rPr lang="en-GB" sz="1800" dirty="0">
                <a:effectLst/>
                <a:latin typeface="Arial" panose="020B0604020202020204" pitchFamily="34" charset="0"/>
                <a:ea typeface="Aptos" panose="020B0004020202020204" pitchFamily="34" charset="0"/>
                <a:cs typeface="Arial" panose="020B0604020202020204" pitchFamily="34" charset="0"/>
              </a:rPr>
              <a:t>Please contact Molly Woodward for dates and to book your place </a:t>
            </a:r>
            <a:r>
              <a:rPr lang="en-GB" sz="1800" u="sng"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2"/>
              </a:rPr>
              <a:t>molly.woodward@nhs.net</a:t>
            </a:r>
            <a:endParaRPr lang="en-GB" sz="1800" dirty="0">
              <a:effectLst/>
              <a:latin typeface="Arial" panose="020B0604020202020204" pitchFamily="34" charset="0"/>
              <a:ea typeface="Aptos" panose="020B0004020202020204" pitchFamily="34" charset="0"/>
              <a:cs typeface="Arial" panose="020B0604020202020204" pitchFamily="34" charset="0"/>
            </a:endParaRPr>
          </a:p>
          <a:p>
            <a:r>
              <a:rPr lang="en-GB" sz="1800" dirty="0">
                <a:effectLst/>
                <a:latin typeface="Arial" panose="020B0604020202020204" pitchFamily="34" charset="0"/>
                <a:ea typeface="Aptos" panose="020B0004020202020204" pitchFamily="34" charset="0"/>
                <a:cs typeface="Arial" panose="020B0604020202020204" pitchFamily="34" charset="0"/>
              </a:rPr>
              <a:t> </a:t>
            </a:r>
          </a:p>
          <a:p>
            <a:endParaRPr lang="en-GB" sz="1800" dirty="0">
              <a:effectLst/>
              <a:latin typeface="Aptos" panose="020B0004020202020204" pitchFamily="34" charset="0"/>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2391498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1454744-D136-45FB-BF99-3C88E580DA7C}"/>
              </a:ext>
            </a:extLst>
          </p:cNvPr>
          <p:cNvSpPr txBox="1"/>
          <p:nvPr/>
        </p:nvSpPr>
        <p:spPr>
          <a:xfrm>
            <a:off x="382137" y="1678675"/>
            <a:ext cx="6182436" cy="3662541"/>
          </a:xfrm>
          <a:prstGeom prst="rect">
            <a:avLst/>
          </a:prstGeom>
          <a:noFill/>
        </p:spPr>
        <p:txBody>
          <a:bodyPr wrap="square" rtlCol="0">
            <a:spAutoFit/>
          </a:bodyPr>
          <a:lstStyle/>
          <a:p>
            <a:pPr algn="ctr"/>
            <a:r>
              <a:rPr lang="en-GB" sz="2400" b="1" u="sng" dirty="0">
                <a:latin typeface="Arial" panose="020B0604020202020204" pitchFamily="34" charset="0"/>
                <a:cs typeface="Arial" panose="020B0604020202020204" pitchFamily="34" charset="0"/>
              </a:rPr>
              <a:t>HCA training programmes </a:t>
            </a:r>
          </a:p>
          <a:p>
            <a:pPr algn="ctr"/>
            <a:endParaRPr lang="en-GB" sz="2400" b="1" u="sng"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b="1" u="sng" dirty="0">
                <a:latin typeface="Arial" panose="020B0604020202020204" pitchFamily="34" charset="0"/>
                <a:cs typeface="Arial" panose="020B0604020202020204" pitchFamily="34" charset="0"/>
                <a:hlinkClick r:id="rId2"/>
              </a:rPr>
              <a:t>Peer assessor training</a:t>
            </a:r>
            <a:endParaRPr lang="en-GB" sz="2400" b="1" u="sng"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b="1" u="sng" dirty="0">
                <a:latin typeface="Arial" panose="020B0604020202020204" pitchFamily="34" charset="0"/>
                <a:cs typeface="Arial" panose="020B0604020202020204" pitchFamily="34" charset="0"/>
                <a:hlinkClick r:id="rId3"/>
              </a:rPr>
              <a:t>AIM for HCAs </a:t>
            </a:r>
            <a:endParaRPr lang="en-GB" sz="2400" b="1" u="sng"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To book, please email: </a:t>
            </a:r>
          </a:p>
          <a:p>
            <a:r>
              <a:rPr lang="en-GB" sz="2400" dirty="0">
                <a:latin typeface="Arial" panose="020B0604020202020204" pitchFamily="34" charset="0"/>
                <a:cs typeface="Arial" panose="020B0604020202020204" pitchFamily="34" charset="0"/>
                <a:hlinkClick r:id="rId4"/>
              </a:rPr>
              <a:t>rwh-tr.nurseedcoursebookings@nhs.net</a:t>
            </a:r>
            <a:r>
              <a:rPr lang="en-GB" sz="2400" dirty="0">
                <a:latin typeface="Arial" panose="020B0604020202020204" pitchFamily="34" charset="0"/>
                <a:cs typeface="Arial" panose="020B0604020202020204" pitchFamily="34" charset="0"/>
              </a:rPr>
              <a:t> </a:t>
            </a: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88307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6674CB8-62AD-4997-9CFB-A64DCF20ED99}"/>
              </a:ext>
            </a:extLst>
          </p:cNvPr>
          <p:cNvSpPr txBox="1"/>
          <p:nvPr/>
        </p:nvSpPr>
        <p:spPr>
          <a:xfrm>
            <a:off x="171450" y="1568937"/>
            <a:ext cx="6399948" cy="5786199"/>
          </a:xfrm>
          <a:prstGeom prst="rect">
            <a:avLst/>
          </a:prstGeom>
          <a:noFill/>
        </p:spPr>
        <p:txBody>
          <a:bodyPr wrap="square" rtlCol="0">
            <a:spAutoFit/>
          </a:bodyPr>
          <a:lstStyle/>
          <a:p>
            <a:pPr marL="457200" algn="ctr"/>
            <a:r>
              <a:rPr lang="en-GB" sz="2000" b="1" u="sng" dirty="0">
                <a:latin typeface="Arial" panose="020B0604020202020204" pitchFamily="34" charset="0"/>
                <a:cs typeface="Arial" panose="020B0604020202020204" pitchFamily="34" charset="0"/>
              </a:rPr>
              <a:t>How to increase person-centred care in the workplace</a:t>
            </a:r>
            <a:br>
              <a:rPr lang="en-GB" sz="2000" b="1" u="sng"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The online course is designed to equip staff with the skills to lead and implement change that will increase person-centred care in the workplace.</a:t>
            </a: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The training is aimed at:</a:t>
            </a:r>
          </a:p>
          <a:p>
            <a:r>
              <a:rPr lang="en-GB"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Leaders wanting to support employees to make change (through mentoring)</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Employees who want to implement a change in practice in their workplace (they will be supported by a mentor).</a:t>
            </a: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This is a great opportunity for employees to take some time to reflect on their experiences and understand how they can work with their colleagues to influence and make improvements that will increase the quality of care delivered.</a:t>
            </a:r>
          </a:p>
          <a:p>
            <a:endParaRPr lang="en-GB" sz="2400" dirty="0">
              <a:latin typeface="Arial" panose="020B0604020202020204" pitchFamily="34" charset="0"/>
              <a:cs typeface="Arial" panose="020B0604020202020204" pitchFamily="34" charset="0"/>
              <a:hlinkClick r:id="rId2"/>
            </a:endParaRPr>
          </a:p>
          <a:p>
            <a:r>
              <a:rPr lang="en-GB" dirty="0">
                <a:latin typeface="Arial" panose="020B0604020202020204" pitchFamily="34" charset="0"/>
                <a:cs typeface="Arial" panose="020B0604020202020204" pitchFamily="34" charset="0"/>
                <a:hlinkClick r:id="rId3"/>
              </a:rPr>
              <a:t>Find out more here.</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1793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7BF4DA7-162F-4F60-AC80-AD5926BC805B}"/>
              </a:ext>
            </a:extLst>
          </p:cNvPr>
          <p:cNvSpPr txBox="1"/>
          <p:nvPr/>
        </p:nvSpPr>
        <p:spPr>
          <a:xfrm>
            <a:off x="207168" y="1310186"/>
            <a:ext cx="6443663" cy="4893647"/>
          </a:xfrm>
          <a:prstGeom prst="rect">
            <a:avLst/>
          </a:prstGeom>
          <a:noFill/>
        </p:spPr>
        <p:txBody>
          <a:bodyPr wrap="square" rtlCol="0">
            <a:spAutoFit/>
          </a:bodyPr>
          <a:lstStyle/>
          <a:p>
            <a:endParaRPr lang="en-GB" sz="2400" dirty="0">
              <a:effectLst/>
              <a:latin typeface="Arial" panose="020B0604020202020204" pitchFamily="34" charset="0"/>
              <a:ea typeface="Calibri" panose="020F0502020204030204" pitchFamily="34" charset="0"/>
              <a:cs typeface="Arial" panose="020B0604020202020204" pitchFamily="34" charset="0"/>
            </a:endParaRPr>
          </a:p>
          <a:p>
            <a:pPr algn="ctr"/>
            <a:r>
              <a:rPr lang="en-GB" sz="2000" b="1" u="sng" dirty="0">
                <a:latin typeface="Arial" panose="020B0604020202020204" pitchFamily="34" charset="0"/>
                <a:cs typeface="Arial" panose="020B0604020202020204" pitchFamily="34" charset="0"/>
              </a:rPr>
              <a:t>Introduction to coaching </a:t>
            </a:r>
          </a:p>
          <a:p>
            <a:endParaRPr lang="en-GB" sz="2400" b="1" u="sng" dirty="0">
              <a:latin typeface="Arial" panose="020B0604020202020204" pitchFamily="34" charset="0"/>
              <a:cs typeface="Arial" panose="020B0604020202020204" pitchFamily="34" charset="0"/>
            </a:endParaRPr>
          </a:p>
          <a:p>
            <a:r>
              <a:rPr lang="en-GB" sz="2000" dirty="0">
                <a:latin typeface="Arial" panose="020B0604020202020204" pitchFamily="34" charset="0"/>
                <a:ea typeface="Calibri" panose="020F0502020204030204" pitchFamily="34" charset="0"/>
                <a:cs typeface="Arial" panose="020B0604020202020204" pitchFamily="34" charset="0"/>
              </a:rPr>
              <a:t>Introduction to coaching is based on the ACL model.</a:t>
            </a:r>
          </a:p>
          <a:p>
            <a:endParaRPr lang="en-GB" sz="2000" dirty="0">
              <a:latin typeface="Arial" panose="020B0604020202020204" pitchFamily="34" charset="0"/>
              <a:ea typeface="Calibri" panose="020F0502020204030204" pitchFamily="34" charset="0"/>
              <a:cs typeface="Arial" panose="020B0604020202020204" pitchFamily="34" charset="0"/>
            </a:endParaRPr>
          </a:p>
          <a:p>
            <a:r>
              <a:rPr lang="en-GB" sz="2000" dirty="0">
                <a:latin typeface="Arial" panose="020B0604020202020204" pitchFamily="34" charset="0"/>
                <a:ea typeface="Calibri" panose="020F0502020204030204" pitchFamily="34" charset="0"/>
                <a:cs typeface="Arial" panose="020B0604020202020204" pitchFamily="34" charset="0"/>
              </a:rPr>
              <a:t>As a coach you will support and develop others to achieve their goals and realise their potential. </a:t>
            </a:r>
          </a:p>
          <a:p>
            <a:endParaRPr lang="en-GB" sz="2000" dirty="0">
              <a:latin typeface="Arial" panose="020B0604020202020204" pitchFamily="34" charset="0"/>
              <a:ea typeface="Calibri" panose="020F0502020204030204" pitchFamily="34" charset="0"/>
              <a:cs typeface="Arial" panose="020B0604020202020204" pitchFamily="34" charset="0"/>
            </a:endParaRPr>
          </a:p>
          <a:p>
            <a:r>
              <a:rPr lang="en-GB" sz="2000" dirty="0">
                <a:latin typeface="Arial" panose="020B0604020202020204" pitchFamily="34" charset="0"/>
                <a:ea typeface="Calibri" panose="020F0502020204030204" pitchFamily="34" charset="0"/>
                <a:cs typeface="Arial" panose="020B0604020202020204" pitchFamily="34" charset="0"/>
              </a:rPr>
              <a:t>This improves task outcomes, develops others and builds coaching cultures in your teams.</a:t>
            </a:r>
          </a:p>
          <a:p>
            <a:endParaRPr lang="en-GB" sz="2000" dirty="0">
              <a:latin typeface="Arial" panose="020B0604020202020204" pitchFamily="34" charset="0"/>
              <a:ea typeface="Calibri" panose="020F0502020204030204" pitchFamily="34" charset="0"/>
              <a:cs typeface="Arial" panose="020B0604020202020204" pitchFamily="34" charset="0"/>
            </a:endParaRPr>
          </a:p>
          <a:p>
            <a:r>
              <a:rPr lang="en-GB" sz="2000" dirty="0">
                <a:latin typeface="Arial" panose="020B0604020202020204" pitchFamily="34" charset="0"/>
                <a:ea typeface="Calibri" panose="020F0502020204030204" pitchFamily="34" charset="0"/>
                <a:cs typeface="Arial" panose="020B0604020202020204" pitchFamily="34" charset="0"/>
              </a:rPr>
              <a:t>To book onto the course, visit </a:t>
            </a:r>
            <a:r>
              <a:rPr lang="en-GB" sz="2000" dirty="0">
                <a:latin typeface="Arial" panose="020B0604020202020204" pitchFamily="34" charset="0"/>
                <a:ea typeface="Calibri" panose="020F0502020204030204" pitchFamily="34" charset="0"/>
                <a:cs typeface="Arial" panose="020B0604020202020204" pitchFamily="34" charset="0"/>
                <a:hlinkClick r:id="rId2"/>
              </a:rPr>
              <a:t>My Academy</a:t>
            </a:r>
            <a:r>
              <a:rPr lang="en-GB" sz="2000" dirty="0">
                <a:latin typeface="Arial" panose="020B0604020202020204" pitchFamily="34" charset="0"/>
                <a:ea typeface="Calibri" panose="020F0502020204030204" pitchFamily="34" charset="0"/>
                <a:cs typeface="Arial" panose="020B0604020202020204" pitchFamily="34" charset="0"/>
              </a:rPr>
              <a:t>. For further information, please email: </a:t>
            </a:r>
            <a:r>
              <a:rPr lang="en-GB" sz="2000" dirty="0">
                <a:latin typeface="Arial" panose="020B0604020202020204" pitchFamily="34" charset="0"/>
                <a:ea typeface="Calibri" panose="020F0502020204030204" pitchFamily="34" charset="0"/>
                <a:cs typeface="Arial" panose="020B0604020202020204" pitchFamily="34" charset="0"/>
                <a:hlinkClick r:id="rId3"/>
              </a:rPr>
              <a:t>rwh-tr.nurseedcoursebookings@nhs.net</a:t>
            </a:r>
            <a:r>
              <a:rPr lang="en-GB" sz="2000" dirty="0">
                <a:latin typeface="Arial" panose="020B0604020202020204" pitchFamily="34" charset="0"/>
                <a:ea typeface="Calibri" panose="020F0502020204030204" pitchFamily="34" charset="0"/>
                <a:cs typeface="Arial" panose="020B0604020202020204" pitchFamily="34" charset="0"/>
              </a:rPr>
              <a:t> </a:t>
            </a:r>
          </a:p>
          <a:p>
            <a:endParaRPr lang="en-GB" sz="2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078310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1A15326-E29E-4CB9-B2FE-0034B1B87B6F}"/>
              </a:ext>
            </a:extLst>
          </p:cNvPr>
          <p:cNvSpPr txBox="1"/>
          <p:nvPr/>
        </p:nvSpPr>
        <p:spPr>
          <a:xfrm>
            <a:off x="332664" y="1672274"/>
            <a:ext cx="6192671" cy="6240939"/>
          </a:xfrm>
          <a:prstGeom prst="rect">
            <a:avLst/>
          </a:prstGeom>
          <a:noFill/>
        </p:spPr>
        <p:txBody>
          <a:bodyPr wrap="square" rtlCol="0">
            <a:spAutoFit/>
          </a:bodyPr>
          <a:lstStyle/>
          <a:p>
            <a:pPr algn="ctr"/>
            <a:r>
              <a:rPr lang="en-GB" sz="2000" b="1" u="sng" dirty="0">
                <a:latin typeface="Arial" panose="020B0604020202020204" pitchFamily="34" charset="0"/>
                <a:cs typeface="Arial" panose="020B0604020202020204" pitchFamily="34" charset="0"/>
              </a:rPr>
              <a:t>Think Sepsis Study Day</a:t>
            </a:r>
          </a:p>
          <a:p>
            <a:pPr algn="ctr"/>
            <a:endParaRPr lang="en-GB" sz="2000" b="1" u="sng"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Join the Sepsis Team to learn more about sepsis, its burden on healthcare today, pathophysiology and management of the patient:</a:t>
            </a:r>
            <a:endParaRPr lang="en-GB" sz="1800" kern="100" dirty="0">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n-GB" sz="1800" kern="100" dirty="0">
                <a:effectLst/>
                <a:latin typeface="Arial" panose="020B0604020202020204" pitchFamily="34" charset="0"/>
                <a:ea typeface="Aptos" panose="020B0004020202020204" pitchFamily="34" charset="0"/>
                <a:cs typeface="Arial" panose="020B0604020202020204" pitchFamily="34" charset="0"/>
              </a:rPr>
              <a:t> </a:t>
            </a:r>
          </a:p>
          <a:p>
            <a:pPr marL="342900" lvl="0" indent="-342900">
              <a:lnSpc>
                <a:spcPct val="107000"/>
              </a:lnSpc>
              <a:spcAft>
                <a:spcPts val="800"/>
              </a:spcAft>
              <a:buFont typeface="Symbol" panose="05050102010706020507" pitchFamily="18" charset="2"/>
              <a:buChar char=""/>
            </a:pPr>
            <a:r>
              <a:rPr lang="en-GB" sz="1800" kern="100" dirty="0">
                <a:effectLst/>
                <a:latin typeface="Arial" panose="020B0604020202020204" pitchFamily="34" charset="0"/>
                <a:ea typeface="Aptos" panose="020B0004020202020204" pitchFamily="34" charset="0"/>
                <a:cs typeface="Arial" panose="020B0604020202020204" pitchFamily="34" charset="0"/>
              </a:rPr>
              <a:t>6 December</a:t>
            </a:r>
          </a:p>
          <a:p>
            <a:pPr marL="342900" lvl="0" indent="-342900">
              <a:lnSpc>
                <a:spcPct val="107000"/>
              </a:lnSpc>
              <a:spcAft>
                <a:spcPts val="800"/>
              </a:spcAft>
              <a:buFont typeface="Symbol" panose="05050102010706020507" pitchFamily="18" charset="2"/>
              <a:buChar char=""/>
            </a:pPr>
            <a:r>
              <a:rPr lang="en-GB" sz="1800" kern="100" dirty="0">
                <a:effectLst/>
                <a:latin typeface="Arial" panose="020B0604020202020204" pitchFamily="34" charset="0"/>
                <a:ea typeface="Aptos" panose="020B0004020202020204" pitchFamily="34" charset="0"/>
                <a:cs typeface="Arial" panose="020B0604020202020204" pitchFamily="34" charset="0"/>
              </a:rPr>
              <a:t>27 January 2025</a:t>
            </a:r>
          </a:p>
          <a:p>
            <a:pPr marL="342900" lvl="0" indent="-342900">
              <a:lnSpc>
                <a:spcPct val="107000"/>
              </a:lnSpc>
              <a:spcAft>
                <a:spcPts val="800"/>
              </a:spcAft>
              <a:buFont typeface="Symbol" panose="05050102010706020507" pitchFamily="18" charset="2"/>
              <a:buChar char=""/>
            </a:pPr>
            <a:r>
              <a:rPr lang="en-GB" sz="1800" kern="100" dirty="0">
                <a:effectLst/>
                <a:latin typeface="Arial" panose="020B0604020202020204" pitchFamily="34" charset="0"/>
                <a:ea typeface="Aptos" panose="020B0004020202020204" pitchFamily="34" charset="0"/>
                <a:cs typeface="Arial" panose="020B0604020202020204" pitchFamily="34" charset="0"/>
              </a:rPr>
              <a:t>18 February 2025</a:t>
            </a:r>
          </a:p>
          <a:p>
            <a:r>
              <a:rPr lang="en-GB" sz="1800" kern="100" dirty="0">
                <a:effectLst/>
                <a:latin typeface="Arial" panose="020B0604020202020204" pitchFamily="34" charset="0"/>
                <a:ea typeface="Aptos" panose="020B0004020202020204" pitchFamily="34" charset="0"/>
                <a:cs typeface="Arial" panose="020B0604020202020204" pitchFamily="34" charset="0"/>
              </a:rPr>
              <a:t> </a:t>
            </a:r>
            <a:endParaRPr lang="en-GB" sz="1800" b="1" dirty="0">
              <a:latin typeface="Arial" panose="020B0604020202020204" pitchFamily="34" charset="0"/>
              <a:cs typeface="Arial" panose="020B0604020202020204" pitchFamily="34" charset="0"/>
            </a:endParaRPr>
          </a:p>
          <a:p>
            <a:r>
              <a:rPr lang="en-GB" sz="1800" b="1" dirty="0">
                <a:latin typeface="Arial" panose="020B0604020202020204" pitchFamily="34" charset="0"/>
                <a:cs typeface="Arial" panose="020B0604020202020204" pitchFamily="34" charset="0"/>
              </a:rPr>
              <a:t>Location: WMI, New Cross Hospital</a:t>
            </a:r>
            <a:endParaRPr lang="en-GB" sz="1800" b="1" i="0" u="none" strike="noStrike" baseline="0" dirty="0">
              <a:solidFill>
                <a:srgbClr val="000000"/>
              </a:solidFill>
              <a:latin typeface="Arial" panose="020B0604020202020204" pitchFamily="34" charset="0"/>
              <a:cs typeface="Arial" panose="020B0604020202020204" pitchFamily="34" charset="0"/>
            </a:endParaRPr>
          </a:p>
          <a:p>
            <a:pPr>
              <a:lnSpc>
                <a:spcPct val="107000"/>
              </a:lnSpc>
              <a:spcAft>
                <a:spcPts val="800"/>
              </a:spcAft>
            </a:pPr>
            <a:endParaRPr lang="en-GB" sz="1800" kern="100" dirty="0">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n-GB" sz="1800" kern="100" dirty="0">
                <a:effectLst/>
                <a:latin typeface="Arial" panose="020B0604020202020204" pitchFamily="34" charset="0"/>
                <a:ea typeface="Aptos" panose="020B0004020202020204" pitchFamily="34" charset="0"/>
                <a:cs typeface="Arial" panose="020B0604020202020204" pitchFamily="34" charset="0"/>
              </a:rPr>
              <a:t>Any questions, please email </a:t>
            </a:r>
            <a:r>
              <a:rPr lang="en-GB" sz="1800"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2"/>
              </a:rPr>
              <a:t>george.mocanu@nhs.net</a:t>
            </a:r>
            <a:endParaRPr lang="en-GB" sz="1800" kern="100" dirty="0">
              <a:effectLst/>
              <a:latin typeface="Arial" panose="020B0604020202020204" pitchFamily="34" charset="0"/>
              <a:ea typeface="Aptos" panose="020B0004020202020204" pitchFamily="34" charset="0"/>
              <a:cs typeface="Arial" panose="020B0604020202020204" pitchFamily="34" charset="0"/>
            </a:endParaRPr>
          </a:p>
          <a:p>
            <a:endParaRPr lang="en-GB" dirty="0">
              <a:solidFill>
                <a:srgbClr val="000000"/>
              </a:solidFill>
              <a:latin typeface="Arial" panose="020B0604020202020204" pitchFamily="34" charset="0"/>
              <a:cs typeface="Arial" panose="020B0604020202020204" pitchFamily="34" charset="0"/>
            </a:endParaRPr>
          </a:p>
          <a:p>
            <a:endParaRPr lang="en-GB" u="sng" dirty="0">
              <a:latin typeface="Arial" panose="020B0604020202020204" pitchFamily="34" charset="0"/>
              <a:cs typeface="Arial" panose="020B0604020202020204" pitchFamily="34" charset="0"/>
            </a:endParaRPr>
          </a:p>
          <a:p>
            <a:pPr algn="ctr"/>
            <a:endParaRPr lang="en-GB" b="1" u="sng" dirty="0">
              <a:latin typeface="Arial" panose="020B0604020202020204" pitchFamily="34" charset="0"/>
              <a:cs typeface="Arial" panose="020B0604020202020204" pitchFamily="34" charset="0"/>
            </a:endParaRPr>
          </a:p>
          <a:p>
            <a:pPr algn="ctr"/>
            <a:endParaRPr lang="en-GB" b="1" u="sng" dirty="0">
              <a:latin typeface="Arial" panose="020B0604020202020204" pitchFamily="34" charset="0"/>
              <a:cs typeface="Arial" panose="020B0604020202020204" pitchFamily="34" charset="0"/>
            </a:endParaRPr>
          </a:p>
          <a:p>
            <a:pPr algn="ctr"/>
            <a:endParaRPr lang="en-GB" b="1" u="sng" dirty="0">
              <a:latin typeface="Arial" panose="020B0604020202020204" pitchFamily="34" charset="0"/>
              <a:cs typeface="Arial" panose="020B0604020202020204" pitchFamily="34" charset="0"/>
            </a:endParaRPr>
          </a:p>
          <a:p>
            <a:endParaRPr lang="en-GB"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8140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E33D44-A814-42DA-90CD-55FFBD0D806D}"/>
              </a:ext>
            </a:extLst>
          </p:cNvPr>
          <p:cNvSpPr txBox="1"/>
          <p:nvPr/>
        </p:nvSpPr>
        <p:spPr>
          <a:xfrm>
            <a:off x="107156" y="1637731"/>
            <a:ext cx="6750844" cy="4154984"/>
          </a:xfrm>
          <a:prstGeom prst="rect">
            <a:avLst/>
          </a:prstGeom>
          <a:noFill/>
        </p:spPr>
        <p:txBody>
          <a:bodyPr wrap="square" rtlCol="0">
            <a:spAutoFit/>
          </a:bodyPr>
          <a:lstStyle/>
          <a:p>
            <a:pPr algn="ctr"/>
            <a:r>
              <a:rPr lang="en-GB" sz="2400" b="1" u="sng" dirty="0">
                <a:effectLst/>
                <a:latin typeface="Arial" panose="020B0604020202020204" pitchFamily="34" charset="0"/>
                <a:ea typeface="Calibri" panose="020F0502020204030204" pitchFamily="34" charset="0"/>
                <a:cs typeface="Arial" panose="020B0604020202020204" pitchFamily="34" charset="0"/>
              </a:rPr>
              <a:t>Band 5, 6 &amp;7’s bitesize </a:t>
            </a:r>
            <a:r>
              <a:rPr lang="en-GB" sz="2400" b="1" u="sng" dirty="0">
                <a:latin typeface="Arial" panose="020B0604020202020204" pitchFamily="34" charset="0"/>
                <a:ea typeface="Calibri" panose="020F0502020204030204" pitchFamily="34" charset="0"/>
                <a:cs typeface="Arial" panose="020B0604020202020204" pitchFamily="34" charset="0"/>
              </a:rPr>
              <a:t>f</a:t>
            </a:r>
            <a:r>
              <a:rPr lang="en-GB" sz="2400" b="1" u="sng" dirty="0">
                <a:effectLst/>
                <a:latin typeface="Arial" panose="020B0604020202020204" pitchFamily="34" charset="0"/>
                <a:ea typeface="Calibri" panose="020F0502020204030204" pitchFamily="34" charset="0"/>
                <a:cs typeface="Arial" panose="020B0604020202020204" pitchFamily="34" charset="0"/>
              </a:rPr>
              <a:t>orum</a:t>
            </a:r>
          </a:p>
          <a:p>
            <a:pPr algn="ctr"/>
            <a:r>
              <a:rPr lang="en-GB" sz="2000" b="1" u="sng" dirty="0">
                <a:effectLst/>
                <a:latin typeface="Arial" panose="020B0604020202020204" pitchFamily="34" charset="0"/>
                <a:ea typeface="Calibri" panose="020F0502020204030204" pitchFamily="34" charset="0"/>
                <a:cs typeface="Arial" panose="020B0604020202020204" pitchFamily="34" charset="0"/>
              </a:rPr>
              <a:t> </a:t>
            </a:r>
          </a:p>
          <a:p>
            <a:r>
              <a:rPr lang="en-GB" sz="2000" dirty="0">
                <a:effectLst/>
                <a:latin typeface="Arial" panose="020B0604020202020204" pitchFamily="34" charset="0"/>
                <a:ea typeface="Calibri" panose="020F0502020204030204" pitchFamily="34" charset="0"/>
                <a:cs typeface="Arial" panose="020B0604020202020204" pitchFamily="34" charset="0"/>
              </a:rPr>
              <a:t>Please join the monthly forum via MS Teams to meet your colleagues and be kept up to date with any changes, new initiatives and exciting innovations at RWT. </a:t>
            </a:r>
          </a:p>
          <a:p>
            <a:r>
              <a:rPr lang="en-GB" sz="2000" dirty="0">
                <a:effectLst/>
                <a:latin typeface="Arial" panose="020B0604020202020204" pitchFamily="34" charset="0"/>
                <a:ea typeface="Calibri" panose="020F0502020204030204" pitchFamily="34" charset="0"/>
                <a:cs typeface="Arial" panose="020B0604020202020204" pitchFamily="34" charset="0"/>
              </a:rPr>
              <a:t> </a:t>
            </a:r>
            <a:endParaRPr lang="en-GB" sz="2000" dirty="0">
              <a:latin typeface="Arial" panose="020B0604020202020204" pitchFamily="34" charset="0"/>
              <a:ea typeface="Calibri" panose="020F0502020204030204" pitchFamily="34" charset="0"/>
              <a:cs typeface="Arial" panose="020B0604020202020204" pitchFamily="34" charset="0"/>
            </a:endParaRPr>
          </a:p>
          <a:p>
            <a:r>
              <a:rPr lang="en-GB" sz="2000" dirty="0">
                <a:effectLst/>
                <a:latin typeface="Arial" panose="020B0604020202020204" pitchFamily="34" charset="0"/>
                <a:ea typeface="Calibri" panose="020F0502020204030204" pitchFamily="34" charset="0"/>
                <a:cs typeface="Arial" panose="020B0604020202020204" pitchFamily="34" charset="0"/>
              </a:rPr>
              <a:t>Each forum will have a minimum of 4 X 10 minutes sessions.</a:t>
            </a:r>
          </a:p>
          <a:p>
            <a:r>
              <a:rPr lang="en-GB" sz="2000" dirty="0">
                <a:effectLst/>
                <a:latin typeface="Arial" panose="020B0604020202020204" pitchFamily="34" charset="0"/>
                <a:ea typeface="Calibri" panose="020F0502020204030204" pitchFamily="34" charset="0"/>
                <a:cs typeface="Arial" panose="020B0604020202020204" pitchFamily="34" charset="0"/>
              </a:rPr>
              <a:t> </a:t>
            </a:r>
          </a:p>
          <a:p>
            <a:r>
              <a:rPr lang="en-GB" sz="2000" dirty="0">
                <a:effectLst/>
                <a:latin typeface="Arial" panose="020B0604020202020204" pitchFamily="34" charset="0"/>
                <a:ea typeface="Calibri" panose="020F0502020204030204" pitchFamily="34" charset="0"/>
                <a:cs typeface="Arial" panose="020B0604020202020204" pitchFamily="34" charset="0"/>
              </a:rPr>
              <a:t>For link details please ask your Ward Manager to forward the details.</a:t>
            </a:r>
          </a:p>
          <a:p>
            <a:r>
              <a:rPr lang="en-GB" sz="2000" dirty="0">
                <a:effectLst/>
                <a:latin typeface="Arial" panose="020B0604020202020204" pitchFamily="34" charset="0"/>
                <a:ea typeface="Calibri" panose="020F0502020204030204" pitchFamily="34" charset="0"/>
                <a:cs typeface="Arial" panose="020B0604020202020204" pitchFamily="34" charset="0"/>
              </a:rPr>
              <a:t> </a:t>
            </a:r>
          </a:p>
          <a:p>
            <a:r>
              <a:rPr lang="en-GB" sz="2000" dirty="0">
                <a:effectLst/>
                <a:latin typeface="Arial" panose="020B0604020202020204" pitchFamily="34" charset="0"/>
                <a:ea typeface="Calibri" panose="020F0502020204030204" pitchFamily="34" charset="0"/>
                <a:cs typeface="Arial" panose="020B0604020202020204" pitchFamily="34" charset="0"/>
              </a:rPr>
              <a:t>Alternatively</a:t>
            </a:r>
            <a:r>
              <a:rPr lang="en-GB" sz="2000" dirty="0">
                <a:latin typeface="Arial" panose="020B0604020202020204" pitchFamily="34" charset="0"/>
                <a:ea typeface="Calibri" panose="020F0502020204030204" pitchFamily="34" charset="0"/>
                <a:cs typeface="Arial" panose="020B0604020202020204" pitchFamily="34" charset="0"/>
              </a:rPr>
              <a:t>, </a:t>
            </a:r>
            <a:r>
              <a:rPr lang="en-GB" sz="2000" dirty="0">
                <a:effectLst/>
                <a:latin typeface="Arial" panose="020B0604020202020204" pitchFamily="34" charset="0"/>
                <a:ea typeface="Calibri" panose="020F0502020204030204" pitchFamily="34" charset="0"/>
                <a:cs typeface="Arial" panose="020B0604020202020204" pitchFamily="34" charset="0"/>
              </a:rPr>
              <a:t>you can emai</a:t>
            </a:r>
            <a:r>
              <a:rPr lang="en-GB" sz="2000" dirty="0">
                <a:latin typeface="Arial" panose="020B0604020202020204" pitchFamily="34" charset="0"/>
                <a:ea typeface="Calibri" panose="020F0502020204030204" pitchFamily="34" charset="0"/>
                <a:cs typeface="Arial" panose="020B0604020202020204" pitchFamily="34" charset="0"/>
              </a:rPr>
              <a:t>l:</a:t>
            </a:r>
            <a:r>
              <a:rPr lang="en-GB" sz="2000" dirty="0">
                <a:effectLst/>
                <a:latin typeface="Arial" panose="020B0604020202020204" pitchFamily="34" charset="0"/>
                <a:ea typeface="Calibri" panose="020F0502020204030204" pitchFamily="34" charset="0"/>
                <a:cs typeface="Arial" panose="020B0604020202020204" pitchFamily="34" charset="0"/>
              </a:rPr>
              <a:t> </a:t>
            </a:r>
            <a:r>
              <a:rPr lang="en-GB" sz="20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shanta.choudhury@nhs.net</a:t>
            </a:r>
            <a:r>
              <a:rPr lang="en-GB" sz="2000" dirty="0">
                <a:effectLst/>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17993461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6674CB8-62AD-4997-9CFB-A64DCF20ED99}"/>
              </a:ext>
            </a:extLst>
          </p:cNvPr>
          <p:cNvSpPr txBox="1"/>
          <p:nvPr/>
        </p:nvSpPr>
        <p:spPr>
          <a:xfrm>
            <a:off x="249071" y="1610434"/>
            <a:ext cx="6359857" cy="5755422"/>
          </a:xfrm>
          <a:prstGeom prst="rect">
            <a:avLst/>
          </a:prstGeom>
          <a:noFill/>
        </p:spPr>
        <p:txBody>
          <a:bodyPr wrap="square" rtlCol="0">
            <a:spAutoFit/>
          </a:bodyPr>
          <a:lstStyle/>
          <a:p>
            <a:pPr algn="ctr"/>
            <a:r>
              <a:rPr lang="en-GB" sz="2000" b="1" u="sng" dirty="0">
                <a:effectLst/>
                <a:latin typeface="Arial" panose="020B0604020202020204" pitchFamily="34" charset="0"/>
                <a:ea typeface="Calibri" panose="020F0502020204030204" pitchFamily="34" charset="0"/>
                <a:cs typeface="Arial" panose="020B0604020202020204" pitchFamily="34" charset="0"/>
              </a:rPr>
              <a:t>Safeguarding children level 1 and level 2 training update</a:t>
            </a:r>
          </a:p>
          <a:p>
            <a:endParaRPr lang="en-GB" sz="2000" b="1" u="sng" dirty="0">
              <a:latin typeface="Arial" panose="020B0604020202020204" pitchFamily="34" charset="0"/>
              <a:ea typeface="Calibri" panose="020F0502020204030204" pitchFamily="34" charset="0"/>
              <a:cs typeface="Arial" panose="020B0604020202020204" pitchFamily="34" charset="0"/>
            </a:endParaRPr>
          </a:p>
          <a:p>
            <a:r>
              <a:rPr lang="en-GB" sz="2000" dirty="0">
                <a:latin typeface="Arial" panose="020B0604020202020204" pitchFamily="34" charset="0"/>
                <a:ea typeface="Calibri" panose="020F0502020204030204" pitchFamily="34" charset="0"/>
                <a:cs typeface="Arial" panose="020B0604020202020204" pitchFamily="34" charset="0"/>
              </a:rPr>
              <a:t>T</a:t>
            </a:r>
            <a:r>
              <a:rPr lang="en-GB" sz="2000" dirty="0">
                <a:effectLst/>
                <a:latin typeface="Arial" panose="020B0604020202020204" pitchFamily="34" charset="0"/>
                <a:ea typeface="Calibri" panose="020F0502020204030204" pitchFamily="34" charset="0"/>
                <a:cs typeface="Arial" panose="020B0604020202020204" pitchFamily="34" charset="0"/>
              </a:rPr>
              <a:t>here is now an additional module to be completed within the safeguarding </a:t>
            </a:r>
            <a:r>
              <a:rPr lang="en-GB" sz="2000" dirty="0">
                <a:latin typeface="Arial" panose="020B0604020202020204" pitchFamily="34" charset="0"/>
                <a:ea typeface="Calibri" panose="020F0502020204030204" pitchFamily="34" charset="0"/>
                <a:cs typeface="Arial" panose="020B0604020202020204" pitchFamily="34" charset="0"/>
              </a:rPr>
              <a:t>c</a:t>
            </a:r>
            <a:r>
              <a:rPr lang="en-GB" sz="2000" dirty="0">
                <a:effectLst/>
                <a:latin typeface="Arial" panose="020B0604020202020204" pitchFamily="34" charset="0"/>
                <a:ea typeface="Calibri" panose="020F0502020204030204" pitchFamily="34" charset="0"/>
                <a:cs typeface="Arial" panose="020B0604020202020204" pitchFamily="34" charset="0"/>
              </a:rPr>
              <a:t>hildren </a:t>
            </a:r>
            <a:r>
              <a:rPr lang="en-GB" sz="2000" dirty="0">
                <a:latin typeface="Arial" panose="020B0604020202020204" pitchFamily="34" charset="0"/>
                <a:ea typeface="Calibri" panose="020F0502020204030204" pitchFamily="34" charset="0"/>
                <a:cs typeface="Arial" panose="020B0604020202020204" pitchFamily="34" charset="0"/>
              </a:rPr>
              <a:t>l</a:t>
            </a:r>
            <a:r>
              <a:rPr lang="en-GB" sz="2000" dirty="0">
                <a:effectLst/>
                <a:latin typeface="Arial" panose="020B0604020202020204" pitchFamily="34" charset="0"/>
                <a:ea typeface="Calibri" panose="020F0502020204030204" pitchFamily="34" charset="0"/>
                <a:cs typeface="Arial" panose="020B0604020202020204" pitchFamily="34" charset="0"/>
              </a:rPr>
              <a:t>evel 1 and level 2 training packages (the additional module will need to be completed when the training is due for renewal). </a:t>
            </a:r>
          </a:p>
          <a:p>
            <a:endParaRPr lang="en-GB" sz="2000" dirty="0">
              <a:latin typeface="Arial" panose="020B0604020202020204" pitchFamily="34" charset="0"/>
              <a:ea typeface="Calibri" panose="020F0502020204030204" pitchFamily="34" charset="0"/>
              <a:cs typeface="Arial" panose="020B0604020202020204" pitchFamily="34" charset="0"/>
            </a:endParaRPr>
          </a:p>
          <a:p>
            <a:r>
              <a:rPr lang="en-GB" sz="2000" dirty="0">
                <a:effectLst/>
                <a:latin typeface="Arial" panose="020B0604020202020204" pitchFamily="34" charset="0"/>
                <a:ea typeface="Calibri" panose="020F0502020204030204" pitchFamily="34" charset="0"/>
                <a:cs typeface="Arial" panose="020B0604020202020204" pitchFamily="34" charset="0"/>
              </a:rPr>
              <a:t>This module covers children and young </a:t>
            </a:r>
            <a:r>
              <a:rPr lang="en-GB" sz="2000" dirty="0">
                <a:latin typeface="Arial" panose="020B0604020202020204" pitchFamily="34" charset="0"/>
                <a:ea typeface="Calibri" panose="020F0502020204030204" pitchFamily="34" charset="0"/>
                <a:cs typeface="Arial" panose="020B0604020202020204" pitchFamily="34" charset="0"/>
              </a:rPr>
              <a:t>p</a:t>
            </a:r>
            <a:r>
              <a:rPr lang="en-GB" sz="2000" dirty="0">
                <a:effectLst/>
                <a:latin typeface="Arial" panose="020B0604020202020204" pitchFamily="34" charset="0"/>
                <a:ea typeface="Calibri" panose="020F0502020204030204" pitchFamily="34" charset="0"/>
                <a:cs typeface="Arial" panose="020B0604020202020204" pitchFamily="34" charset="0"/>
              </a:rPr>
              <a:t>eople in care. Staff who have completed the training prior to this date will remain compliant, however can complete the module if they choose to do so. </a:t>
            </a:r>
          </a:p>
          <a:p>
            <a:endParaRPr lang="en-GB" sz="2000" dirty="0">
              <a:latin typeface="Arial" panose="020B0604020202020204" pitchFamily="34" charset="0"/>
              <a:ea typeface="Calibri" panose="020F0502020204030204" pitchFamily="34" charset="0"/>
              <a:cs typeface="Arial" panose="020B0604020202020204" pitchFamily="34" charset="0"/>
            </a:endParaRPr>
          </a:p>
          <a:p>
            <a:r>
              <a:rPr lang="en-GB" sz="2000" dirty="0">
                <a:effectLst/>
                <a:latin typeface="Arial" panose="020B0604020202020204" pitchFamily="34" charset="0"/>
                <a:ea typeface="Calibri" panose="020F0502020204030204" pitchFamily="34" charset="0"/>
                <a:cs typeface="Arial" panose="020B0604020202020204" pitchFamily="34" charset="0"/>
              </a:rPr>
              <a:t>If only the additional module is completed, the overall course will show as incomplete until both modules are completed (compliance will not be affected until both modules are complete). </a:t>
            </a:r>
          </a:p>
          <a:p>
            <a:pPr algn="ctr"/>
            <a:endParaRPr lang="en-GB" sz="2000"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91745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3CCB3B7-EFDD-E6D4-B77F-2F48DDC7447A}"/>
              </a:ext>
            </a:extLst>
          </p:cNvPr>
          <p:cNvSpPr txBox="1"/>
          <p:nvPr/>
        </p:nvSpPr>
        <p:spPr>
          <a:xfrm>
            <a:off x="563535" y="2013045"/>
            <a:ext cx="5623560" cy="6294224"/>
          </a:xfrm>
          <a:prstGeom prst="rect">
            <a:avLst/>
          </a:prstGeom>
          <a:noFill/>
        </p:spPr>
        <p:txBody>
          <a:bodyPr wrap="square" rtlCol="0">
            <a:spAutoFit/>
          </a:bodyPr>
          <a:lstStyle/>
          <a:p>
            <a:pPr algn="ctr">
              <a:lnSpc>
                <a:spcPct val="115000"/>
              </a:lnSpc>
              <a:spcAft>
                <a:spcPts val="1000"/>
              </a:spcAft>
            </a:pPr>
            <a:r>
              <a:rPr lang="en-GB" sz="1800" b="1" dirty="0">
                <a:effectLst/>
                <a:latin typeface="Arial" panose="020B0604020202020204" pitchFamily="34" charset="0"/>
                <a:ea typeface="Calibri" panose="020F0502020204030204" pitchFamily="34" charset="0"/>
                <a:cs typeface="Times New Roman" panose="02020603050405020304" pitchFamily="18" charset="0"/>
              </a:rPr>
              <a:t>Safeguarding Children Level 3 Training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600" b="1" u="sng"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Safeguarding Children Level 3 Core training</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600" b="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Core</a:t>
            </a:r>
            <a:r>
              <a:rPr lang="en-GB" sz="1600" dirty="0">
                <a:effectLst/>
                <a:latin typeface="Arial" panose="020B0604020202020204" pitchFamily="34" charset="0"/>
                <a:ea typeface="Calibri" panose="020F0502020204030204" pitchFamily="34" charset="0"/>
                <a:cs typeface="Times New Roman" panose="02020603050405020304" pitchFamily="18" charset="0"/>
              </a:rPr>
              <a:t> training is for all </a:t>
            </a:r>
            <a:r>
              <a:rPr lang="en-GB" sz="1600" b="1" dirty="0">
                <a:effectLst/>
                <a:latin typeface="Arial" panose="020B0604020202020204" pitchFamily="34" charset="0"/>
                <a:ea typeface="Calibri" panose="020F0502020204030204" pitchFamily="34" charset="0"/>
                <a:cs typeface="Times New Roman" panose="02020603050405020304" pitchFamily="18" charset="0"/>
              </a:rPr>
              <a:t>adult</a:t>
            </a:r>
            <a:r>
              <a:rPr lang="en-GB" sz="1600" dirty="0">
                <a:effectLst/>
                <a:latin typeface="Arial" panose="020B0604020202020204" pitchFamily="34" charset="0"/>
                <a:ea typeface="Calibri" panose="020F0502020204030204" pitchFamily="34" charset="0"/>
                <a:cs typeface="Times New Roman" panose="02020603050405020304" pitchFamily="18" charset="0"/>
              </a:rPr>
              <a:t> clinical staff who have contact with children, young people and/or their parents/carers.</a:t>
            </a: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r>
              <a:rPr lang="en-GB" sz="1600" dirty="0">
                <a:effectLst/>
                <a:latin typeface="Arial" panose="020B0604020202020204" pitchFamily="34" charset="0"/>
                <a:ea typeface="Calibri" panose="020F0502020204030204" pitchFamily="34" charset="0"/>
                <a:cs typeface="Times New Roman" panose="02020603050405020304" pitchFamily="18" charset="0"/>
              </a:rPr>
              <a:t>This includes all </a:t>
            </a:r>
            <a:r>
              <a:rPr lang="en-GB" sz="1600" b="1" dirty="0">
                <a:effectLst/>
                <a:latin typeface="Arial" panose="020B0604020202020204" pitchFamily="34" charset="0"/>
                <a:ea typeface="Calibri" panose="020F0502020204030204" pitchFamily="34" charset="0"/>
                <a:cs typeface="Times New Roman" panose="02020603050405020304" pitchFamily="18" charset="0"/>
              </a:rPr>
              <a:t>adult</a:t>
            </a:r>
            <a:r>
              <a:rPr lang="en-GB" sz="1600" dirty="0">
                <a:effectLst/>
                <a:latin typeface="Arial" panose="020B0604020202020204" pitchFamily="34" charset="0"/>
                <a:ea typeface="Calibri" panose="020F0502020204030204" pitchFamily="34" charset="0"/>
                <a:cs typeface="Times New Roman" panose="02020603050405020304" pitchFamily="18" charset="0"/>
              </a:rPr>
              <a:t> nurses/HCA’s/allied professionals and doctors (ST1-Consultant), who do not have a specialist paediatric role.  Training consists of an e-learning package </a:t>
            </a:r>
            <a:r>
              <a:rPr lang="en-GB" sz="1600" b="1" dirty="0">
                <a:effectLst/>
                <a:latin typeface="Arial" panose="020B0604020202020204" pitchFamily="34" charset="0"/>
                <a:ea typeface="Calibri" panose="020F0502020204030204" pitchFamily="34" charset="0"/>
                <a:cs typeface="Times New Roman" panose="02020603050405020304" pitchFamily="18" charset="0"/>
              </a:rPr>
              <a:t>and</a:t>
            </a:r>
            <a:r>
              <a:rPr lang="en-GB" sz="1600" dirty="0">
                <a:effectLst/>
                <a:latin typeface="Arial" panose="020B0604020202020204" pitchFamily="34" charset="0"/>
                <a:ea typeface="Calibri" panose="020F0502020204030204" pitchFamily="34" charset="0"/>
                <a:cs typeface="Times New Roman" panose="02020603050405020304" pitchFamily="18" charset="0"/>
              </a:rPr>
              <a:t> Assessment (3 yearly) which can be completed via My Academy.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600" dirty="0">
                <a:effectLst/>
                <a:latin typeface="Arial" panose="020B060402020202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600" b="1" u="sng"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Safeguarding Children Level 3 Specialist training</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6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Specialist</a:t>
            </a:r>
            <a:r>
              <a:rPr lang="en-GB" sz="16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en-GB" sz="1600" dirty="0">
                <a:effectLst/>
                <a:latin typeface="Arial" panose="020B0604020202020204" pitchFamily="34" charset="0"/>
                <a:ea typeface="Calibri" panose="020F0502020204030204" pitchFamily="34" charset="0"/>
                <a:cs typeface="Times New Roman" panose="02020603050405020304" pitchFamily="18" charset="0"/>
              </a:rPr>
              <a:t>training is for all specialist clinical staff working with children, young people and/or their parents/carers.  This includes nurses/HCA’s/allied professionals and medical ST1-Consultant.  Training consists of completion of an e-learning package </a:t>
            </a:r>
            <a:r>
              <a:rPr lang="en-GB" sz="1600" b="1" dirty="0">
                <a:effectLst/>
                <a:latin typeface="Arial" panose="020B0604020202020204" pitchFamily="34" charset="0"/>
                <a:ea typeface="Calibri" panose="020F0502020204030204" pitchFamily="34" charset="0"/>
                <a:cs typeface="Times New Roman" panose="02020603050405020304" pitchFamily="18" charset="0"/>
              </a:rPr>
              <a:t>and</a:t>
            </a:r>
            <a:r>
              <a:rPr lang="en-GB" sz="1600" dirty="0">
                <a:effectLst/>
                <a:latin typeface="Arial" panose="020B0604020202020204" pitchFamily="34" charset="0"/>
                <a:ea typeface="Calibri" panose="020F0502020204030204" pitchFamily="34" charset="0"/>
                <a:cs typeface="Times New Roman" panose="02020603050405020304" pitchFamily="18" charset="0"/>
              </a:rPr>
              <a:t> Assessment (3 yearly) </a:t>
            </a:r>
            <a:r>
              <a:rPr lang="en-GB" sz="1600" b="1" dirty="0">
                <a:effectLst/>
                <a:latin typeface="Arial" panose="020B0604020202020204" pitchFamily="34" charset="0"/>
                <a:ea typeface="Calibri" panose="020F0502020204030204" pitchFamily="34" charset="0"/>
                <a:cs typeface="Times New Roman" panose="02020603050405020304" pitchFamily="18" charset="0"/>
              </a:rPr>
              <a:t>and</a:t>
            </a:r>
            <a:r>
              <a:rPr lang="en-GB" sz="1600" dirty="0">
                <a:effectLst/>
                <a:latin typeface="Arial" panose="020B0604020202020204" pitchFamily="34" charset="0"/>
                <a:ea typeface="Calibri" panose="020F0502020204030204" pitchFamily="34" charset="0"/>
                <a:cs typeface="Times New Roman" panose="02020603050405020304" pitchFamily="18" charset="0"/>
              </a:rPr>
              <a:t> a minimum 2-hour face to face learning via RWT training or external multi-agency training (yearly).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2">
            <a:extLst>
              <a:ext uri="{FF2B5EF4-FFF2-40B4-BE49-F238E27FC236}">
                <a16:creationId xmlns:a16="http://schemas.microsoft.com/office/drawing/2014/main" id="{57630725-BC36-8E51-D8CE-813958D679A0}"/>
              </a:ext>
            </a:extLst>
          </p:cNvPr>
          <p:cNvSpPr>
            <a:spLocks noChangeArrowheads="1"/>
          </p:cNvSpPr>
          <p:nvPr/>
        </p:nvSpPr>
        <p:spPr bwMode="auto">
          <a:xfrm>
            <a:off x="4562184" y="3761373"/>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1pPr>
            <a:lvl2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2pPr>
            <a:lvl3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3pPr>
            <a:lvl4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4pPr>
            <a:lvl5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5pPr>
            <a:lvl6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6pPr>
            <a:lvl7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7pPr>
            <a:lvl8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8pPr>
            <a:lvl9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115888" algn="l"/>
                <a:tab pos="714375" algn="l"/>
              </a:tabLst>
            </a:pPr>
            <a:endParaRPr kumimoji="0" lang="en-GB" altLang="en-US" sz="16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50439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BED8AA-BB0E-4941-80DC-F45CB8DFEFFB}"/>
              </a:ext>
            </a:extLst>
          </p:cNvPr>
          <p:cNvSpPr txBox="1"/>
          <p:nvPr/>
        </p:nvSpPr>
        <p:spPr>
          <a:xfrm>
            <a:off x="119921" y="1486935"/>
            <a:ext cx="6880486" cy="7263527"/>
          </a:xfrm>
          <a:prstGeom prst="rect">
            <a:avLst/>
          </a:prstGeom>
          <a:noFill/>
        </p:spPr>
        <p:txBody>
          <a:bodyPr wrap="square" rtlCol="0">
            <a:spAutoFit/>
          </a:bodyPr>
          <a:lstStyle/>
          <a:p>
            <a:pPr algn="ctr"/>
            <a:r>
              <a:rPr lang="en-GB" sz="2400" b="1" i="0" u="sng" strike="noStrike" baseline="0" dirty="0">
                <a:solidFill>
                  <a:srgbClr val="000000"/>
                </a:solidFill>
                <a:latin typeface="Arial" panose="020B0604020202020204" pitchFamily="34" charset="0"/>
              </a:rPr>
              <a:t>Essential IT skills and office 365 training </a:t>
            </a:r>
            <a:r>
              <a:rPr lang="en-GB" sz="2400" b="1" u="sng" dirty="0">
                <a:solidFill>
                  <a:srgbClr val="000000"/>
                </a:solidFill>
                <a:latin typeface="Arial" panose="020B0604020202020204" pitchFamily="34" charset="0"/>
              </a:rPr>
              <a:t>c</a:t>
            </a:r>
            <a:r>
              <a:rPr lang="en-GB" sz="2400" b="1" i="0" u="sng" strike="noStrike" baseline="0" dirty="0">
                <a:solidFill>
                  <a:srgbClr val="000000"/>
                </a:solidFill>
                <a:latin typeface="Arial" panose="020B0604020202020204" pitchFamily="34" charset="0"/>
              </a:rPr>
              <a:t>ourses</a:t>
            </a:r>
            <a:endParaRPr lang="en-GB" dirty="0"/>
          </a:p>
          <a:p>
            <a:br>
              <a:rPr lang="en-GB" dirty="0"/>
            </a:br>
            <a:r>
              <a:rPr lang="en-GB" sz="1600" dirty="0">
                <a:latin typeface="Arial" panose="020B0604020202020204" pitchFamily="34" charset="0"/>
                <a:cs typeface="Arial" panose="020B0604020202020204" pitchFamily="34" charset="0"/>
              </a:rPr>
              <a:t>Modules are available for all staff via the online learning portal:</a:t>
            </a:r>
            <a:br>
              <a:rPr lang="en-GB" sz="1600" dirty="0">
                <a:latin typeface="Arial" panose="020B0604020202020204" pitchFamily="34" charset="0"/>
                <a:cs typeface="Arial" panose="020B0604020202020204" pitchFamily="34" charset="0"/>
              </a:rPr>
            </a:br>
            <a:endParaRPr lang="en-GB"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Digital skills for the workplace (basic IT skills)</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Digital literacy for the workplace (security, web safety and more)</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Office essentials for the workplace (working with files and  more)</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Word 365 – word processing</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Excel 365 – spreadsheets</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PowerPoint 365 – creating presentations</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Outlook 365 – emails, calendar, contacts and more</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Microsoft Teams – basic and advanced training</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All learning can be accessed using any computer with an internet connection.</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Facilitated sessions will also be available soon for staff who would like to complete their learning onsite. Please get in touch for more information.</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Existing registered users can also now access the new office 365</a:t>
            </a:r>
          </a:p>
          <a:p>
            <a:r>
              <a:rPr lang="en-GB" sz="1600" dirty="0">
                <a:latin typeface="Arial" panose="020B0604020202020204" pitchFamily="34" charset="0"/>
                <a:cs typeface="Arial" panose="020B0604020202020204" pitchFamily="34" charset="0"/>
              </a:rPr>
              <a:t>modules.</a:t>
            </a:r>
            <a:endParaRPr lang="en-GB" sz="1600" b="0" i="0" u="none" strike="noStrike" baseline="0" dirty="0">
              <a:solidFill>
                <a:srgbClr val="000000"/>
              </a:solidFill>
              <a:latin typeface="Arial" panose="020B0604020202020204" pitchFamily="34" charset="0"/>
              <a:cs typeface="Arial" panose="020B0604020202020204" pitchFamily="34" charset="0"/>
            </a:endParaRPr>
          </a:p>
          <a:p>
            <a:r>
              <a:rPr lang="en-GB" sz="1600" b="0" i="0" u="none" strike="noStrike" baseline="0" dirty="0">
                <a:solidFill>
                  <a:srgbClr val="000000"/>
                </a:solidFill>
                <a:latin typeface="Arial" panose="020B0604020202020204" pitchFamily="34" charset="0"/>
                <a:cs typeface="Arial" panose="020B0604020202020204" pitchFamily="34" charset="0"/>
              </a:rPr>
              <a:t> </a:t>
            </a:r>
          </a:p>
          <a:p>
            <a:r>
              <a:rPr lang="en-GB" sz="1600" i="0" u="none" strike="noStrike" baseline="0" dirty="0">
                <a:solidFill>
                  <a:srgbClr val="000000"/>
                </a:solidFill>
                <a:latin typeface="Arial" panose="020B0604020202020204" pitchFamily="34" charset="0"/>
                <a:cs typeface="Arial" panose="020B0604020202020204" pitchFamily="34" charset="0"/>
              </a:rPr>
              <a:t>For more </a:t>
            </a:r>
            <a:r>
              <a:rPr lang="en-GB" sz="1600" dirty="0">
                <a:solidFill>
                  <a:srgbClr val="000000"/>
                </a:solidFill>
                <a:latin typeface="Arial" panose="020B0604020202020204" pitchFamily="34" charset="0"/>
                <a:cs typeface="Arial" panose="020B0604020202020204" pitchFamily="34" charset="0"/>
              </a:rPr>
              <a:t>information, visit the IT skills </a:t>
            </a:r>
            <a:r>
              <a:rPr lang="en-GB" sz="1600" dirty="0">
                <a:solidFill>
                  <a:srgbClr val="000000"/>
                </a:solidFill>
                <a:latin typeface="Arial" panose="020B0604020202020204" pitchFamily="34" charset="0"/>
                <a:cs typeface="Arial" panose="020B0604020202020204" pitchFamily="34" charset="0"/>
                <a:hlinkClick r:id="rId2"/>
              </a:rPr>
              <a:t>intranet page</a:t>
            </a:r>
            <a:r>
              <a:rPr lang="en-GB" sz="1600" dirty="0">
                <a:solidFill>
                  <a:srgbClr val="000000"/>
                </a:solidFill>
                <a:latin typeface="Arial" panose="020B0604020202020204" pitchFamily="34" charset="0"/>
                <a:cs typeface="Arial" panose="020B0604020202020204" pitchFamily="34" charset="0"/>
              </a:rPr>
              <a:t>. </a:t>
            </a:r>
          </a:p>
          <a:p>
            <a:endParaRPr lang="en-GB" sz="1600" b="1" i="0" u="none" strike="noStrike" baseline="0" dirty="0">
              <a:solidFill>
                <a:srgbClr val="000000"/>
              </a:solidFill>
              <a:latin typeface="Arial" panose="020B0604020202020204" pitchFamily="34" charset="0"/>
              <a:cs typeface="Arial" panose="020B0604020202020204" pitchFamily="34" charset="0"/>
            </a:endParaRPr>
          </a:p>
          <a:p>
            <a:r>
              <a:rPr lang="en-GB" sz="1600" dirty="0">
                <a:solidFill>
                  <a:srgbClr val="000000"/>
                </a:solidFill>
                <a:latin typeface="Arial" panose="020B0604020202020204" pitchFamily="34" charset="0"/>
                <a:cs typeface="Arial" panose="020B0604020202020204" pitchFamily="34" charset="0"/>
              </a:rPr>
              <a:t>For any queries, </a:t>
            </a:r>
            <a:r>
              <a:rPr lang="en-GB" sz="1600" i="0" u="none" strike="noStrike" baseline="0" dirty="0">
                <a:solidFill>
                  <a:srgbClr val="000000"/>
                </a:solidFill>
                <a:latin typeface="Arial" panose="020B0604020202020204" pitchFamily="34" charset="0"/>
                <a:cs typeface="Arial" panose="020B0604020202020204" pitchFamily="34" charset="0"/>
              </a:rPr>
              <a:t>please email: </a:t>
            </a:r>
            <a:r>
              <a:rPr lang="en-GB" sz="1600" i="0" u="none" strike="noStrike" baseline="0" dirty="0">
                <a:solidFill>
                  <a:srgbClr val="000000"/>
                </a:solidFill>
                <a:latin typeface="Arial" panose="020B0604020202020204" pitchFamily="34" charset="0"/>
                <a:cs typeface="Arial" panose="020B0604020202020204" pitchFamily="34" charset="0"/>
                <a:hlinkClick r:id="rId3"/>
              </a:rPr>
              <a:t>rwh-tr.IT-trainingteam@nhs.net</a:t>
            </a:r>
            <a:r>
              <a:rPr lang="en-GB" sz="1600" i="0" u="none" strike="noStrike" baseline="0" dirty="0">
                <a:solidFill>
                  <a:srgbClr val="000000"/>
                </a:solidFill>
                <a:latin typeface="Arial" panose="020B0604020202020204" pitchFamily="34" charset="0"/>
                <a:cs typeface="Arial" panose="020B0604020202020204" pitchFamily="34" charset="0"/>
              </a:rPr>
              <a:t>. </a:t>
            </a:r>
            <a:endParaRPr lang="en-GB" dirty="0"/>
          </a:p>
          <a:p>
            <a:endParaRPr lang="en-GB" dirty="0"/>
          </a:p>
        </p:txBody>
      </p:sp>
    </p:spTree>
    <p:extLst>
      <p:ext uri="{BB962C8B-B14F-4D97-AF65-F5344CB8AC3E}">
        <p14:creationId xmlns:p14="http://schemas.microsoft.com/office/powerpoint/2010/main" val="23684988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67BB151F-065F-BBC6-EEC5-88A872172889}"/>
              </a:ext>
            </a:extLst>
          </p:cNvPr>
          <p:cNvSpPr>
            <a:spLocks noChangeArrowheads="1"/>
          </p:cNvSpPr>
          <p:nvPr/>
        </p:nvSpPr>
        <p:spPr bwMode="auto">
          <a:xfrm>
            <a:off x="198433" y="1264238"/>
            <a:ext cx="6385051"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1pPr>
            <a:lvl2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2pPr>
            <a:lvl3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3pPr>
            <a:lvl4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4pPr>
            <a:lvl5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5pPr>
            <a:lvl6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6pPr>
            <a:lvl7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7pPr>
            <a:lvl8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8pPr>
            <a:lvl9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115888" algn="l"/>
                <a:tab pos="714375" algn="l"/>
              </a:tabLst>
            </a:pPr>
            <a:endParaRPr lang="en-GB" altLang="en-US" dirty="0"/>
          </a:p>
          <a:p>
            <a:pPr marL="0" marR="0" lvl="0" indent="0" algn="ctr" defTabSz="914400" rtl="0" eaLnBrk="0" fontAlgn="base" latinLnBrk="0" hangingPunct="0">
              <a:lnSpc>
                <a:spcPct val="100000"/>
              </a:lnSpc>
              <a:spcBef>
                <a:spcPct val="0"/>
              </a:spcBef>
              <a:spcAft>
                <a:spcPct val="0"/>
              </a:spcAft>
              <a:buClrTx/>
              <a:buSzTx/>
              <a:buFontTx/>
              <a:buNone/>
              <a:tabLst>
                <a:tab pos="115888" algn="l"/>
                <a:tab pos="714375" algn="l"/>
              </a:tabLst>
            </a:pPr>
            <a:r>
              <a:rPr lang="en-GB" altLang="en-US" sz="2000" b="1" u="sng" dirty="0"/>
              <a:t>Safeguarding children level 3 specialist training 2024</a:t>
            </a:r>
          </a:p>
        </p:txBody>
      </p:sp>
      <p:sp>
        <p:nvSpPr>
          <p:cNvPr id="3" name="Rectangle 1">
            <a:extLst>
              <a:ext uri="{FF2B5EF4-FFF2-40B4-BE49-F238E27FC236}">
                <a16:creationId xmlns:a16="http://schemas.microsoft.com/office/drawing/2014/main" id="{86739D2B-142F-B603-498F-BB25511D2908}"/>
              </a:ext>
            </a:extLst>
          </p:cNvPr>
          <p:cNvSpPr>
            <a:spLocks noChangeArrowheads="1"/>
          </p:cNvSpPr>
          <p:nvPr/>
        </p:nvSpPr>
        <p:spPr bwMode="auto">
          <a:xfrm>
            <a:off x="721678" y="3014117"/>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8" name="Table 7">
            <a:extLst>
              <a:ext uri="{FF2B5EF4-FFF2-40B4-BE49-F238E27FC236}">
                <a16:creationId xmlns:a16="http://schemas.microsoft.com/office/drawing/2014/main" id="{C70F6E46-6B7C-504A-8B10-D2A562B44219}"/>
              </a:ext>
            </a:extLst>
          </p:cNvPr>
          <p:cNvGraphicFramePr>
            <a:graphicFrameLocks noGrp="1"/>
          </p:cNvGraphicFramePr>
          <p:nvPr>
            <p:extLst>
              <p:ext uri="{D42A27DB-BD31-4B8C-83A1-F6EECF244321}">
                <p14:modId xmlns:p14="http://schemas.microsoft.com/office/powerpoint/2010/main" val="1368535109"/>
              </p:ext>
            </p:extLst>
          </p:nvPr>
        </p:nvGraphicFramePr>
        <p:xfrm>
          <a:off x="198432" y="4890960"/>
          <a:ext cx="6385051" cy="1894851"/>
        </p:xfrm>
        <a:graphic>
          <a:graphicData uri="http://schemas.openxmlformats.org/drawingml/2006/table">
            <a:tbl>
              <a:tblPr firstRow="1" firstCol="1" bandRow="1">
                <a:tableStyleId>{5C22544A-7EE6-4342-B048-85BDC9FD1C3A}</a:tableStyleId>
              </a:tblPr>
              <a:tblGrid>
                <a:gridCol w="1369390">
                  <a:extLst>
                    <a:ext uri="{9D8B030D-6E8A-4147-A177-3AD203B41FA5}">
                      <a16:colId xmlns:a16="http://schemas.microsoft.com/office/drawing/2014/main" val="2293826004"/>
                    </a:ext>
                  </a:extLst>
                </a:gridCol>
                <a:gridCol w="758283">
                  <a:extLst>
                    <a:ext uri="{9D8B030D-6E8A-4147-A177-3AD203B41FA5}">
                      <a16:colId xmlns:a16="http://schemas.microsoft.com/office/drawing/2014/main" val="3537369863"/>
                    </a:ext>
                  </a:extLst>
                </a:gridCol>
                <a:gridCol w="1083247">
                  <a:extLst>
                    <a:ext uri="{9D8B030D-6E8A-4147-A177-3AD203B41FA5}">
                      <a16:colId xmlns:a16="http://schemas.microsoft.com/office/drawing/2014/main" val="54002500"/>
                    </a:ext>
                  </a:extLst>
                </a:gridCol>
                <a:gridCol w="1303497">
                  <a:extLst>
                    <a:ext uri="{9D8B030D-6E8A-4147-A177-3AD203B41FA5}">
                      <a16:colId xmlns:a16="http://schemas.microsoft.com/office/drawing/2014/main" val="4015597960"/>
                    </a:ext>
                  </a:extLst>
                </a:gridCol>
                <a:gridCol w="869804">
                  <a:extLst>
                    <a:ext uri="{9D8B030D-6E8A-4147-A177-3AD203B41FA5}">
                      <a16:colId xmlns:a16="http://schemas.microsoft.com/office/drawing/2014/main" val="3817334981"/>
                    </a:ext>
                  </a:extLst>
                </a:gridCol>
                <a:gridCol w="1000830">
                  <a:extLst>
                    <a:ext uri="{9D8B030D-6E8A-4147-A177-3AD203B41FA5}">
                      <a16:colId xmlns:a16="http://schemas.microsoft.com/office/drawing/2014/main" val="4024766892"/>
                    </a:ext>
                  </a:extLst>
                </a:gridCol>
              </a:tblGrid>
              <a:tr h="755689">
                <a:tc>
                  <a:txBody>
                    <a:bodyPr/>
                    <a:lstStyle/>
                    <a:p>
                      <a:pPr algn="ctr">
                        <a:lnSpc>
                          <a:spcPct val="115000"/>
                        </a:lnSpc>
                        <a:spcAft>
                          <a:spcPts val="1000"/>
                        </a:spcAft>
                      </a:pPr>
                      <a:r>
                        <a:rPr lang="en-GB" sz="1400">
                          <a:effectLst/>
                        </a:rPr>
                        <a:t>Day</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n-GB" sz="1400">
                          <a:effectLst/>
                        </a:rPr>
                        <a:t>Date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n-GB" sz="1400">
                          <a:effectLst/>
                        </a:rPr>
                        <a:t>Times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n-GB" sz="1400">
                          <a:effectLst/>
                        </a:rPr>
                        <a:t>Venue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n-GB" sz="1400">
                          <a:effectLst/>
                        </a:rPr>
                        <a:t>Subject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n-GB" sz="1400">
                          <a:effectLst/>
                        </a:rPr>
                        <a:t>Capacity</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1379182"/>
                  </a:ext>
                </a:extLst>
              </a:tr>
              <a:tr h="1139162">
                <a:tc>
                  <a:txBody>
                    <a:bodyPr/>
                    <a:lstStyle/>
                    <a:p>
                      <a:pPr algn="ctr">
                        <a:lnSpc>
                          <a:spcPct val="115000"/>
                        </a:lnSpc>
                        <a:spcAft>
                          <a:spcPts val="1000"/>
                        </a:spcAft>
                        <a:tabLst>
                          <a:tab pos="115570" algn="l"/>
                          <a:tab pos="715010" algn="l"/>
                        </a:tabLst>
                      </a:pPr>
                      <a:r>
                        <a:rPr lang="en-GB" sz="1400" u="sng">
                          <a:effectLst/>
                        </a:rPr>
                        <a:t>Monday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n-GB" sz="1400">
                          <a:effectLst/>
                        </a:rPr>
                        <a:t>16</a:t>
                      </a:r>
                      <a:r>
                        <a:rPr lang="en-GB" sz="1400" baseline="30000">
                          <a:effectLst/>
                        </a:rPr>
                        <a:t>th</a:t>
                      </a:r>
                      <a:r>
                        <a:rPr lang="en-GB" sz="1400">
                          <a:effectLst/>
                        </a:rPr>
                        <a:t> Dec</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n-GB" sz="1400" dirty="0">
                          <a:effectLst/>
                        </a:rPr>
                        <a:t>10.00 am – 12.00 pm</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n-GB" sz="1400" dirty="0">
                          <a:effectLst/>
                        </a:rPr>
                        <a:t>WMI room 3</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n-GB" sz="1400">
                          <a:effectLst/>
                        </a:rPr>
                        <a:t>Professional Curiosity (TD)</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n-GB" sz="1400" dirty="0">
                          <a:effectLst/>
                        </a:rPr>
                        <a:t>14</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25363313"/>
                  </a:ext>
                </a:extLst>
              </a:tr>
            </a:tbl>
          </a:graphicData>
        </a:graphic>
      </p:graphicFrame>
      <p:sp>
        <p:nvSpPr>
          <p:cNvPr id="9" name="Rectangle 2">
            <a:extLst>
              <a:ext uri="{FF2B5EF4-FFF2-40B4-BE49-F238E27FC236}">
                <a16:creationId xmlns:a16="http://schemas.microsoft.com/office/drawing/2014/main" id="{17B6210D-B4B4-1AF5-34FD-7257C7120965}"/>
              </a:ext>
            </a:extLst>
          </p:cNvPr>
          <p:cNvSpPr>
            <a:spLocks noChangeArrowheads="1"/>
          </p:cNvSpPr>
          <p:nvPr/>
        </p:nvSpPr>
        <p:spPr bwMode="auto">
          <a:xfrm>
            <a:off x="198433" y="2594155"/>
            <a:ext cx="6385051"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1pPr>
            <a:lvl2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2pPr>
            <a:lvl3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3pPr>
            <a:lvl4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4pPr>
            <a:lvl5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5pPr>
            <a:lvl6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6pPr>
            <a:lvl7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7pPr>
            <a:lvl8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8pPr>
            <a:lvl9pPr eaLnBrk="0" fontAlgn="base" hangingPunct="0">
              <a:spcBef>
                <a:spcPct val="0"/>
              </a:spcBef>
              <a:spcAft>
                <a:spcPct val="0"/>
              </a:spcAft>
              <a:tabLst>
                <a:tab pos="115888" algn="l"/>
                <a:tab pos="714375"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115888" algn="l"/>
                <a:tab pos="714375" algn="l"/>
              </a:tabLst>
            </a:pPr>
            <a:r>
              <a:rPr kumimoji="0" lang="en-GB" altLang="en-US"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SAFEGUARDING CHILDREN LEVEL 3 </a:t>
            </a:r>
            <a:r>
              <a:rPr kumimoji="0" lang="en-GB" altLang="en-US" b="1" i="0" u="none" strike="noStrike" cap="none" normalizeH="0" baseline="0" dirty="0">
                <a:ln>
                  <a:noFill/>
                </a:ln>
                <a:solidFill>
                  <a:srgbClr val="0070C0"/>
                </a:solidFill>
                <a:effectLst/>
                <a:latin typeface="Arial" panose="020B0604020202020204" pitchFamily="34" charset="0"/>
                <a:ea typeface="Calibri" panose="020F0502020204030204" pitchFamily="34" charset="0"/>
                <a:cs typeface="Arial" panose="020B0604020202020204" pitchFamily="34" charset="0"/>
              </a:rPr>
              <a:t>SPECIALIST</a:t>
            </a:r>
            <a:r>
              <a:rPr kumimoji="0" lang="en-GB" altLang="en-US"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TRAINING 2024</a:t>
            </a:r>
            <a:endParaRPr kumimoji="0" lang="en-GB" altLang="en-US"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115888" algn="l"/>
                <a:tab pos="714375" algn="l"/>
              </a:tabLst>
            </a:pPr>
            <a:r>
              <a:rPr kumimoji="0" lang="en-GB" altLang="en-US" b="1" i="0" u="sng"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To book your place, please contact the Safeguarding Team on: -</a:t>
            </a:r>
            <a:endParaRPr kumimoji="0" lang="en-GB" altLang="en-US"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115888" algn="l"/>
                <a:tab pos="714375" algn="l"/>
              </a:tabLst>
            </a:pPr>
            <a:r>
              <a:rPr kumimoji="0" lang="en-GB" altLang="en-US"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Email:</a:t>
            </a:r>
            <a:r>
              <a:rPr kumimoji="0" lang="en-GB"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hlinkClick r:id="rId3"/>
              </a:rPr>
              <a:t>rwh-tr.safeguarding-gem@nhs.net</a:t>
            </a:r>
            <a:endParaRPr kumimoji="0" lang="en-GB" altLang="en-US"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115888" algn="l"/>
                <a:tab pos="714375" algn="l"/>
              </a:tabLst>
            </a:pPr>
            <a:r>
              <a:rPr kumimoji="0" lang="en-GB" altLang="en-US" b="1" i="0" u="sng" strike="noStrike" cap="none" normalizeH="0" baseline="0" dirty="0">
                <a:ln>
                  <a:noFill/>
                </a:ln>
                <a:solidFill>
                  <a:srgbClr val="0000FF"/>
                </a:solidFill>
                <a:effectLst/>
                <a:latin typeface="Arial" panose="020B0604020202020204" pitchFamily="34" charset="0"/>
                <a:ea typeface="Calibri" panose="020F0502020204030204" pitchFamily="34" charset="0"/>
                <a:cs typeface="Arial" panose="020B0604020202020204" pitchFamily="34" charset="0"/>
              </a:rPr>
              <a:t>providing your name, job title, dept and contact number.</a:t>
            </a:r>
            <a:endParaRPr kumimoji="0" lang="en-GB"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301253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07D1E77-2BC6-C2E9-A26B-48CF306A053B}"/>
              </a:ext>
            </a:extLst>
          </p:cNvPr>
          <p:cNvSpPr txBox="1"/>
          <p:nvPr/>
        </p:nvSpPr>
        <p:spPr>
          <a:xfrm>
            <a:off x="460947" y="1998133"/>
            <a:ext cx="5936106" cy="5632311"/>
          </a:xfrm>
          <a:prstGeom prst="rect">
            <a:avLst/>
          </a:prstGeom>
          <a:noFill/>
        </p:spPr>
        <p:txBody>
          <a:bodyPr wrap="square">
            <a:spAutoFit/>
          </a:bodyPr>
          <a:lstStyle/>
          <a:p>
            <a:r>
              <a:rPr lang="en-GB" sz="2400" b="1" dirty="0">
                <a:effectLst/>
                <a:latin typeface="Aptos" panose="020B0004020202020204" pitchFamily="34" charset="0"/>
                <a:ea typeface="Aptos" panose="020B0004020202020204" pitchFamily="34" charset="0"/>
                <a:cs typeface="Aptos" panose="020B0004020202020204" pitchFamily="34" charset="0"/>
              </a:rPr>
              <a:t>Safeguarding Adults Level 3 training:</a:t>
            </a:r>
            <a:endParaRPr lang="en-GB" sz="2400" dirty="0">
              <a:effectLst/>
              <a:latin typeface="Aptos" panose="020B0004020202020204" pitchFamily="34" charset="0"/>
              <a:ea typeface="Aptos" panose="020B0004020202020204" pitchFamily="34" charset="0"/>
              <a:cs typeface="Aptos" panose="020B0004020202020204" pitchFamily="34" charset="0"/>
            </a:endParaRPr>
          </a:p>
          <a:p>
            <a:r>
              <a:rPr lang="en-GB" sz="2400" b="1" dirty="0">
                <a:effectLst/>
                <a:latin typeface="Aptos" panose="020B0004020202020204" pitchFamily="34" charset="0"/>
                <a:ea typeface="Aptos" panose="020B0004020202020204" pitchFamily="34" charset="0"/>
                <a:cs typeface="Aptos" panose="020B0004020202020204" pitchFamily="34" charset="0"/>
              </a:rPr>
              <a:t> </a:t>
            </a:r>
            <a:endParaRPr lang="en-GB" sz="2400" dirty="0">
              <a:effectLst/>
              <a:latin typeface="Aptos" panose="020B0004020202020204" pitchFamily="34" charset="0"/>
              <a:ea typeface="Aptos" panose="020B0004020202020204" pitchFamily="34" charset="0"/>
              <a:cs typeface="Aptos" panose="020B0004020202020204" pitchFamily="34" charset="0"/>
            </a:endParaRPr>
          </a:p>
          <a:p>
            <a:r>
              <a:rPr lang="en-GB" sz="2400" b="1" dirty="0">
                <a:effectLst/>
                <a:latin typeface="Aptos" panose="020B0004020202020204" pitchFamily="34" charset="0"/>
                <a:ea typeface="Aptos" panose="020B0004020202020204" pitchFamily="34" charset="0"/>
                <a:cs typeface="Aptos" panose="020B0004020202020204" pitchFamily="34" charset="0"/>
              </a:rPr>
              <a:t>The Safeguarding Adults Team are delivering their level 3 training package via MS Teams. The dates and times are as follows:</a:t>
            </a:r>
            <a:endParaRPr lang="en-GB" sz="2400" dirty="0">
              <a:effectLst/>
              <a:latin typeface="Aptos" panose="020B0004020202020204" pitchFamily="34" charset="0"/>
              <a:ea typeface="Aptos" panose="020B0004020202020204" pitchFamily="34" charset="0"/>
              <a:cs typeface="Aptos" panose="020B0004020202020204" pitchFamily="34" charset="0"/>
            </a:endParaRPr>
          </a:p>
          <a:p>
            <a:r>
              <a:rPr lang="en-GB" sz="2400" b="1" dirty="0">
                <a:effectLst/>
                <a:latin typeface="Aptos" panose="020B0004020202020204" pitchFamily="34" charset="0"/>
                <a:ea typeface="Aptos" panose="020B0004020202020204" pitchFamily="34" charset="0"/>
                <a:cs typeface="Aptos" panose="020B0004020202020204" pitchFamily="34" charset="0"/>
              </a:rPr>
              <a:t> </a:t>
            </a:r>
            <a:endParaRPr lang="en-GB" sz="2400" dirty="0">
              <a:effectLst/>
              <a:latin typeface="Aptos" panose="020B0004020202020204" pitchFamily="34" charset="0"/>
              <a:ea typeface="Aptos" panose="020B0004020202020204" pitchFamily="34" charset="0"/>
              <a:cs typeface="Aptos" panose="020B0004020202020204" pitchFamily="34" charset="0"/>
            </a:endParaRPr>
          </a:p>
          <a:p>
            <a:r>
              <a:rPr lang="en-GB" sz="2400" b="1" dirty="0">
                <a:effectLst/>
                <a:latin typeface="Aptos" panose="020B0004020202020204" pitchFamily="34" charset="0"/>
                <a:ea typeface="Aptos" panose="020B0004020202020204" pitchFamily="34" charset="0"/>
                <a:cs typeface="Aptos" panose="020B0004020202020204" pitchFamily="34" charset="0"/>
              </a:rPr>
              <a:t>Friday 29/11/2024 10-12</a:t>
            </a:r>
            <a:endParaRPr lang="en-GB" sz="2400" dirty="0">
              <a:effectLst/>
              <a:latin typeface="Aptos" panose="020B0004020202020204" pitchFamily="34" charset="0"/>
              <a:ea typeface="Aptos" panose="020B0004020202020204" pitchFamily="34" charset="0"/>
              <a:cs typeface="Aptos" panose="020B0004020202020204" pitchFamily="34" charset="0"/>
            </a:endParaRPr>
          </a:p>
          <a:p>
            <a:r>
              <a:rPr lang="en-GB" sz="2400" b="1" dirty="0">
                <a:effectLst/>
                <a:latin typeface="Aptos" panose="020B0004020202020204" pitchFamily="34" charset="0"/>
                <a:ea typeface="Aptos" panose="020B0004020202020204" pitchFamily="34" charset="0"/>
                <a:cs typeface="Aptos" panose="020B0004020202020204" pitchFamily="34" charset="0"/>
              </a:rPr>
              <a:t>Friday 13/12/2024 10-12</a:t>
            </a:r>
            <a:endParaRPr lang="en-GB" sz="2400" dirty="0">
              <a:effectLst/>
              <a:latin typeface="Aptos" panose="020B0004020202020204" pitchFamily="34" charset="0"/>
              <a:ea typeface="Aptos" panose="020B0004020202020204" pitchFamily="34" charset="0"/>
              <a:cs typeface="Aptos" panose="020B0004020202020204" pitchFamily="34" charset="0"/>
            </a:endParaRPr>
          </a:p>
          <a:p>
            <a:r>
              <a:rPr lang="en-GB" sz="2400" b="1" dirty="0">
                <a:effectLst/>
                <a:latin typeface="Aptos" panose="020B0004020202020204" pitchFamily="34" charset="0"/>
                <a:ea typeface="Aptos" panose="020B0004020202020204" pitchFamily="34" charset="0"/>
                <a:cs typeface="Aptos" panose="020B0004020202020204" pitchFamily="34" charset="0"/>
              </a:rPr>
              <a:t>Monday 16/12/2024 10-12</a:t>
            </a:r>
            <a:endParaRPr lang="en-GB" sz="2400" dirty="0">
              <a:effectLst/>
              <a:latin typeface="Aptos" panose="020B0004020202020204" pitchFamily="34" charset="0"/>
              <a:ea typeface="Aptos" panose="020B0004020202020204" pitchFamily="34" charset="0"/>
              <a:cs typeface="Aptos" panose="020B0004020202020204" pitchFamily="34" charset="0"/>
            </a:endParaRPr>
          </a:p>
          <a:p>
            <a:r>
              <a:rPr lang="en-GB" sz="2400" b="1" dirty="0">
                <a:effectLst/>
                <a:latin typeface="Aptos" panose="020B0004020202020204" pitchFamily="34" charset="0"/>
                <a:ea typeface="Aptos" panose="020B0004020202020204" pitchFamily="34" charset="0"/>
                <a:cs typeface="Aptos" panose="020B0004020202020204" pitchFamily="34" charset="0"/>
              </a:rPr>
              <a:t> </a:t>
            </a:r>
            <a:endParaRPr lang="en-GB" sz="2400" dirty="0">
              <a:effectLst/>
              <a:latin typeface="Aptos" panose="020B0004020202020204" pitchFamily="34" charset="0"/>
              <a:ea typeface="Aptos" panose="020B0004020202020204" pitchFamily="34" charset="0"/>
              <a:cs typeface="Aptos" panose="020B0004020202020204" pitchFamily="34" charset="0"/>
            </a:endParaRPr>
          </a:p>
          <a:p>
            <a:r>
              <a:rPr lang="en-GB" sz="2400" b="1" dirty="0">
                <a:effectLst/>
                <a:latin typeface="Aptos" panose="020B0004020202020204" pitchFamily="34" charset="0"/>
                <a:ea typeface="Aptos" panose="020B0004020202020204" pitchFamily="34" charset="0"/>
                <a:cs typeface="Aptos" panose="020B0004020202020204" pitchFamily="34" charset="0"/>
              </a:rPr>
              <a:t>If you would like to book onto any session then please email the team at </a:t>
            </a:r>
            <a:r>
              <a:rPr lang="en-GB" sz="2400" b="1" u="sng" dirty="0">
                <a:solidFill>
                  <a:srgbClr val="467886"/>
                </a:solidFill>
                <a:effectLst/>
                <a:latin typeface="Arial" panose="020B0604020202020204" pitchFamily="34" charset="0"/>
                <a:ea typeface="Aptos" panose="020B0004020202020204" pitchFamily="34" charset="0"/>
                <a:cs typeface="Aptos" panose="020B0004020202020204" pitchFamily="34" charset="0"/>
                <a:hlinkClick r:id="rId2"/>
              </a:rPr>
              <a:t>rwh-tr.safeguarding-gem@nhs.net</a:t>
            </a:r>
            <a:r>
              <a:rPr lang="en-GB" sz="2400" b="1" u="sng" dirty="0">
                <a:effectLst/>
                <a:latin typeface="Arial" panose="020B0604020202020204" pitchFamily="34" charset="0"/>
                <a:ea typeface="Aptos" panose="020B0004020202020204" pitchFamily="34" charset="0"/>
                <a:cs typeface="Aptos" panose="020B0004020202020204" pitchFamily="34" charset="0"/>
              </a:rPr>
              <a:t>.</a:t>
            </a:r>
            <a:endParaRPr lang="en-GB" sz="2400" dirty="0">
              <a:effectLst/>
              <a:latin typeface="Aptos" panose="020B0004020202020204" pitchFamily="34" charset="0"/>
              <a:ea typeface="Aptos" panose="020B0004020202020204" pitchFamily="34" charset="0"/>
              <a:cs typeface="Aptos" panose="020B0004020202020204" pitchFamily="34" charset="0"/>
            </a:endParaRPr>
          </a:p>
          <a:p>
            <a:r>
              <a:rPr lang="en-GB" sz="2400" b="1" u="none" strike="noStrike" dirty="0">
                <a:effectLst/>
                <a:latin typeface="Arial" panose="020B0604020202020204" pitchFamily="34" charset="0"/>
                <a:ea typeface="Aptos" panose="020B0004020202020204" pitchFamily="34" charset="0"/>
                <a:cs typeface="Aptos" panose="020B0004020202020204" pitchFamily="34" charset="0"/>
              </a:rPr>
              <a:t> </a:t>
            </a:r>
            <a:endParaRPr lang="en-GB" sz="2400" dirty="0">
              <a:effectLst/>
              <a:latin typeface="Aptos" panose="020B0004020202020204" pitchFamily="34" charset="0"/>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42897264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408AD2-8523-BEC3-62A2-26C8D69DDADC}"/>
              </a:ext>
            </a:extLst>
          </p:cNvPr>
          <p:cNvSpPr txBox="1"/>
          <p:nvPr/>
        </p:nvSpPr>
        <p:spPr>
          <a:xfrm>
            <a:off x="492801" y="1951546"/>
            <a:ext cx="5872397" cy="5169300"/>
          </a:xfrm>
          <a:prstGeom prst="rect">
            <a:avLst/>
          </a:prstGeom>
          <a:noFill/>
        </p:spPr>
        <p:txBody>
          <a:bodyPr wrap="square">
            <a:spAutoFit/>
          </a:bodyPr>
          <a:lstStyle/>
          <a:p>
            <a:pPr algn="ctr">
              <a:lnSpc>
                <a:spcPct val="115000"/>
              </a:lnSpc>
              <a:spcAft>
                <a:spcPts val="800"/>
              </a:spcAft>
            </a:pPr>
            <a:r>
              <a:rPr lang="en-GB" sz="2800" b="1" kern="150" dirty="0">
                <a:effectLst/>
                <a:latin typeface="Arial" panose="020B0604020202020204" pitchFamily="34" charset="0"/>
                <a:ea typeface="Aptos" panose="020B0004020202020204" pitchFamily="34" charset="0"/>
                <a:cs typeface="Arial" panose="020B0604020202020204" pitchFamily="34" charset="0"/>
              </a:rPr>
              <a:t>Restorative Practice Training</a:t>
            </a:r>
            <a:endParaRPr lang="en-GB" sz="2800" b="1" kern="150" dirty="0">
              <a:latin typeface="Arial" panose="020B0604020202020204" pitchFamily="34" charset="0"/>
              <a:ea typeface="Aptos" panose="020B0004020202020204" pitchFamily="34" charset="0"/>
              <a:cs typeface="Arial" panose="020B0604020202020204" pitchFamily="34" charset="0"/>
            </a:endParaRPr>
          </a:p>
          <a:p>
            <a:pPr algn="ctr">
              <a:lnSpc>
                <a:spcPct val="115000"/>
              </a:lnSpc>
              <a:spcAft>
                <a:spcPts val="800"/>
              </a:spcAft>
            </a:pPr>
            <a:r>
              <a:rPr lang="en-GB" sz="2000" b="1" kern="150" dirty="0">
                <a:solidFill>
                  <a:srgbClr val="002060"/>
                </a:solidFill>
                <a:effectLst/>
                <a:latin typeface="Arial" panose="020B0604020202020204" pitchFamily="34" charset="0"/>
                <a:ea typeface="Aptos" panose="020B0004020202020204" pitchFamily="34" charset="0"/>
                <a:cs typeface="Arial" panose="020B0604020202020204" pitchFamily="34" charset="0"/>
              </a:rPr>
              <a:t>Building and maintain healthy relationships, resolve difficulties and repair harm</a:t>
            </a:r>
            <a:r>
              <a:rPr lang="en-GB" sz="2000" kern="150" dirty="0">
                <a:latin typeface="Arial" panose="020B0604020202020204" pitchFamily="34" charset="0"/>
                <a:ea typeface="Aptos" panose="020B0004020202020204" pitchFamily="34" charset="0"/>
                <a:cs typeface="Arial" panose="020B0604020202020204" pitchFamily="34" charset="0"/>
              </a:rPr>
              <a:t> </a:t>
            </a:r>
            <a:r>
              <a:rPr lang="en-GB" sz="2000" b="1" kern="150" dirty="0">
                <a:solidFill>
                  <a:srgbClr val="002060"/>
                </a:solidFill>
                <a:effectLst/>
                <a:latin typeface="Arial" panose="020B0604020202020204" pitchFamily="34" charset="0"/>
                <a:ea typeface="Aptos" panose="020B0004020202020204" pitchFamily="34" charset="0"/>
                <a:cs typeface="Arial" panose="020B0604020202020204" pitchFamily="34" charset="0"/>
              </a:rPr>
              <a:t>where there has been conflict, by enabling people to communicate effectively</a:t>
            </a:r>
            <a:r>
              <a:rPr lang="en-GB" sz="2000" kern="150" dirty="0">
                <a:latin typeface="Arial" panose="020B0604020202020204" pitchFamily="34" charset="0"/>
                <a:ea typeface="Aptos" panose="020B0004020202020204" pitchFamily="34" charset="0"/>
                <a:cs typeface="Arial" panose="020B0604020202020204" pitchFamily="34" charset="0"/>
              </a:rPr>
              <a:t> </a:t>
            </a:r>
            <a:r>
              <a:rPr lang="en-GB" sz="2000" b="1" kern="150" dirty="0">
                <a:solidFill>
                  <a:srgbClr val="002060"/>
                </a:solidFill>
                <a:effectLst/>
                <a:latin typeface="Arial" panose="020B0604020202020204" pitchFamily="34" charset="0"/>
                <a:ea typeface="Aptos" panose="020B0004020202020204" pitchFamily="34" charset="0"/>
                <a:cs typeface="Arial" panose="020B0604020202020204" pitchFamily="34" charset="0"/>
              </a:rPr>
              <a:t>and positively.</a:t>
            </a:r>
            <a:endParaRPr lang="en-GB" sz="2000" kern="150" dirty="0">
              <a:effectLst/>
              <a:latin typeface="Arial" panose="020B0604020202020204" pitchFamily="34" charset="0"/>
              <a:ea typeface="Aptos" panose="020B0004020202020204" pitchFamily="34" charset="0"/>
              <a:cs typeface="Arial" panose="020B0604020202020204" pitchFamily="34" charset="0"/>
            </a:endParaRPr>
          </a:p>
          <a:p>
            <a:pPr algn="ctr">
              <a:lnSpc>
                <a:spcPct val="115000"/>
              </a:lnSpc>
              <a:spcAft>
                <a:spcPts val="800"/>
              </a:spcAft>
            </a:pPr>
            <a:endParaRPr lang="en-GB" sz="2000" b="1" kern="150" dirty="0">
              <a:solidFill>
                <a:srgbClr val="002060"/>
              </a:solidFill>
              <a:effectLst/>
              <a:latin typeface="Arial" panose="020B0604020202020204" pitchFamily="34" charset="0"/>
              <a:ea typeface="Aptos" panose="020B0004020202020204" pitchFamily="34" charset="0"/>
              <a:cs typeface="Arial" panose="020B0604020202020204" pitchFamily="34" charset="0"/>
            </a:endParaRPr>
          </a:p>
          <a:p>
            <a:pPr algn="ctr">
              <a:lnSpc>
                <a:spcPct val="115000"/>
              </a:lnSpc>
              <a:spcAft>
                <a:spcPts val="800"/>
              </a:spcAft>
            </a:pPr>
            <a:r>
              <a:rPr lang="en-GB" sz="2000" b="1" kern="150" dirty="0">
                <a:solidFill>
                  <a:srgbClr val="002060"/>
                </a:solidFill>
                <a:effectLst/>
                <a:latin typeface="Arial" panose="020B0604020202020204" pitchFamily="34" charset="0"/>
                <a:ea typeface="Aptos" panose="020B0004020202020204" pitchFamily="34" charset="0"/>
                <a:cs typeface="Arial" panose="020B0604020202020204" pitchFamily="34" charset="0"/>
              </a:rPr>
              <a:t>Places available:</a:t>
            </a:r>
            <a:endParaRPr lang="en-GB" sz="2000" kern="150" dirty="0">
              <a:effectLst/>
              <a:latin typeface="Arial" panose="020B0604020202020204" pitchFamily="34" charset="0"/>
              <a:ea typeface="Aptos" panose="020B0004020202020204" pitchFamily="34" charset="0"/>
              <a:cs typeface="Arial" panose="020B0604020202020204" pitchFamily="34" charset="0"/>
            </a:endParaRPr>
          </a:p>
          <a:p>
            <a:pPr algn="ctr">
              <a:lnSpc>
                <a:spcPct val="115000"/>
              </a:lnSpc>
              <a:spcAft>
                <a:spcPts val="800"/>
              </a:spcAft>
            </a:pPr>
            <a:r>
              <a:rPr lang="en-GB" sz="2000" b="1" kern="150" dirty="0">
                <a:solidFill>
                  <a:srgbClr val="002060"/>
                </a:solidFill>
                <a:effectLst/>
                <a:latin typeface="Arial" panose="020B0604020202020204" pitchFamily="34" charset="0"/>
                <a:ea typeface="Aptos" panose="020B0004020202020204" pitchFamily="34" charset="0"/>
                <a:cs typeface="Arial" panose="020B0604020202020204" pitchFamily="34" charset="0"/>
              </a:rPr>
              <a:t>3-4 and half day 19 December 2024</a:t>
            </a:r>
            <a:endParaRPr lang="en-GB" sz="2000" kern="150" dirty="0">
              <a:effectLst/>
              <a:latin typeface="Arial" panose="020B0604020202020204" pitchFamily="34" charset="0"/>
              <a:ea typeface="Aptos" panose="020B0004020202020204" pitchFamily="34" charset="0"/>
              <a:cs typeface="Arial" panose="020B0604020202020204" pitchFamily="34" charset="0"/>
            </a:endParaRPr>
          </a:p>
          <a:p>
            <a:pPr algn="ctr">
              <a:lnSpc>
                <a:spcPct val="115000"/>
              </a:lnSpc>
              <a:spcAft>
                <a:spcPts val="800"/>
              </a:spcAft>
            </a:pPr>
            <a:r>
              <a:rPr lang="en-GB" sz="2000" b="1" kern="150" dirty="0">
                <a:solidFill>
                  <a:srgbClr val="002060"/>
                </a:solidFill>
                <a:effectLst/>
                <a:latin typeface="Arial" panose="020B0604020202020204" pitchFamily="34" charset="0"/>
                <a:ea typeface="Aptos" panose="020B0004020202020204" pitchFamily="34" charset="0"/>
                <a:cs typeface="Arial" panose="020B0604020202020204" pitchFamily="34" charset="0"/>
              </a:rPr>
              <a:t>8-9 and half day 30 January 2025</a:t>
            </a:r>
            <a:endParaRPr lang="en-GB" sz="2000" kern="150" dirty="0">
              <a:effectLst/>
              <a:latin typeface="Arial" panose="020B0604020202020204" pitchFamily="34" charset="0"/>
              <a:ea typeface="Aptos" panose="020B0004020202020204" pitchFamily="34" charset="0"/>
              <a:cs typeface="Arial" panose="020B0604020202020204" pitchFamily="34" charset="0"/>
            </a:endParaRPr>
          </a:p>
          <a:p>
            <a:pPr algn="ctr">
              <a:lnSpc>
                <a:spcPct val="115000"/>
              </a:lnSpc>
              <a:spcAft>
                <a:spcPts val="800"/>
              </a:spcAft>
            </a:pPr>
            <a:r>
              <a:rPr lang="en-GB" sz="2000" b="1" kern="150" dirty="0">
                <a:solidFill>
                  <a:srgbClr val="002060"/>
                </a:solidFill>
                <a:effectLst/>
                <a:latin typeface="Arial" panose="020B0604020202020204" pitchFamily="34" charset="0"/>
                <a:ea typeface="Aptos" panose="020B0004020202020204" pitchFamily="34" charset="0"/>
                <a:cs typeface="Arial" panose="020B0604020202020204" pitchFamily="34" charset="0"/>
              </a:rPr>
              <a:t>10-11 and half day 27 February 2025</a:t>
            </a:r>
            <a:endParaRPr lang="en-GB" sz="2000" kern="150" dirty="0">
              <a:effectLst/>
              <a:latin typeface="Arial" panose="020B0604020202020204" pitchFamily="34" charset="0"/>
              <a:ea typeface="Aptos" panose="020B0004020202020204" pitchFamily="34" charset="0"/>
              <a:cs typeface="Arial" panose="020B0604020202020204" pitchFamily="34" charset="0"/>
            </a:endParaRPr>
          </a:p>
          <a:p>
            <a:pPr algn="ctr">
              <a:lnSpc>
                <a:spcPct val="115000"/>
              </a:lnSpc>
              <a:spcAft>
                <a:spcPts val="800"/>
              </a:spcAft>
              <a:tabLst>
                <a:tab pos="5486400" algn="ctr"/>
                <a:tab pos="10288905" algn="l"/>
              </a:tabLst>
            </a:pPr>
            <a:r>
              <a:rPr lang="en-GB" sz="2000" b="1" kern="150" dirty="0">
                <a:solidFill>
                  <a:srgbClr val="002060"/>
                </a:solidFill>
                <a:effectLst/>
                <a:latin typeface="Arial" panose="020B0604020202020204" pitchFamily="34" charset="0"/>
                <a:ea typeface="Aptos" panose="020B0004020202020204" pitchFamily="34" charset="0"/>
                <a:cs typeface="Arial" panose="020B0604020202020204" pitchFamily="34" charset="0"/>
              </a:rPr>
              <a:t>Book via th</a:t>
            </a:r>
            <a:r>
              <a:rPr lang="en-GB" sz="2000" b="1" kern="150" dirty="0">
                <a:solidFill>
                  <a:srgbClr val="002060"/>
                </a:solidFill>
                <a:latin typeface="Arial" panose="020B0604020202020204" pitchFamily="34" charset="0"/>
                <a:ea typeface="Aptos" panose="020B0004020202020204" pitchFamily="34" charset="0"/>
                <a:cs typeface="Arial" panose="020B0604020202020204" pitchFamily="34" charset="0"/>
              </a:rPr>
              <a:t>e link:</a:t>
            </a:r>
            <a:r>
              <a:rPr lang="en-GB" sz="2000" b="1" kern="150" dirty="0">
                <a:solidFill>
                  <a:srgbClr val="002060"/>
                </a:solidFill>
                <a:effectLst/>
                <a:latin typeface="Arial" panose="020B0604020202020204" pitchFamily="34" charset="0"/>
                <a:ea typeface="Aptos" panose="020B0004020202020204" pitchFamily="34" charset="0"/>
                <a:cs typeface="Arial" panose="020B0604020202020204" pitchFamily="34" charset="0"/>
              </a:rPr>
              <a:t> </a:t>
            </a:r>
            <a:r>
              <a:rPr lang="en-GB" sz="2000" b="1" u="sng" kern="150" dirty="0">
                <a:solidFill>
                  <a:srgbClr val="002060"/>
                </a:solidFill>
                <a:effectLst/>
                <a:uFill>
                  <a:solidFill>
                    <a:srgbClr val="000000"/>
                  </a:solidFill>
                </a:uFill>
                <a:latin typeface="Arial" panose="020B0604020202020204" pitchFamily="34" charset="0"/>
                <a:ea typeface="Aptos" panose="020B0004020202020204" pitchFamily="34" charset="0"/>
                <a:cs typeface="Arial" panose="020B0604020202020204" pitchFamily="34" charset="0"/>
                <a:hlinkClick r:id="rId2"/>
              </a:rPr>
              <a:t>Upcoming events - Wolverhampton Safeguarding Together</a:t>
            </a:r>
            <a:endParaRPr lang="en-GB" sz="2000" kern="150"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22773076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78D0EC2-04C9-5CC5-FBFA-CFF2FEE774A3}"/>
              </a:ext>
            </a:extLst>
          </p:cNvPr>
          <p:cNvSpPr txBox="1"/>
          <p:nvPr/>
        </p:nvSpPr>
        <p:spPr>
          <a:xfrm>
            <a:off x="257174" y="1779599"/>
            <a:ext cx="6157913" cy="1261884"/>
          </a:xfrm>
          <a:prstGeom prst="rect">
            <a:avLst/>
          </a:prstGeom>
          <a:noFill/>
        </p:spPr>
        <p:txBody>
          <a:bodyPr wrap="square">
            <a:spAutoFit/>
          </a:bodyPr>
          <a:lstStyle/>
          <a:p>
            <a:pPr fontAlgn="base"/>
            <a:r>
              <a:rPr lang="en-GB" sz="1800" b="1" u="sng"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DREEAM – Upcoming Courses</a:t>
            </a:r>
            <a:endParaRPr lang="en-GB" sz="2000" dirty="0">
              <a:effectLst/>
              <a:highlight>
                <a:srgbClr val="FFFFFF"/>
              </a:highlight>
              <a:latin typeface="Aptos" panose="020B0004020202020204" pitchFamily="34" charset="0"/>
              <a:ea typeface="Aptos" panose="020B0004020202020204" pitchFamily="34" charset="0"/>
              <a:cs typeface="Aptos" panose="020B0004020202020204" pitchFamily="34" charset="0"/>
            </a:endParaRPr>
          </a:p>
          <a:p>
            <a:pPr fontAlgn="base"/>
            <a:r>
              <a:rPr lang="en-GB" sz="1800" dirty="0">
                <a:effectLst/>
                <a:highlight>
                  <a:srgbClr val="FFFFFF"/>
                </a:highlight>
                <a:latin typeface="Calibri" panose="020F0502020204030204" pitchFamily="34" charset="0"/>
                <a:ea typeface="Aptos" panose="020B0004020202020204" pitchFamily="34" charset="0"/>
                <a:cs typeface="Aptos" panose="020B0004020202020204" pitchFamily="34" charset="0"/>
              </a:rPr>
              <a:t> </a:t>
            </a:r>
            <a:r>
              <a:rPr lang="en-GB" sz="180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 </a:t>
            </a:r>
            <a:endParaRPr lang="en-GB" sz="2000" dirty="0">
              <a:effectLst/>
              <a:highlight>
                <a:srgbClr val="FFFFFF"/>
              </a:highlight>
              <a:latin typeface="Aptos" panose="020B0004020202020204" pitchFamily="34" charset="0"/>
              <a:ea typeface="Aptos" panose="020B0004020202020204" pitchFamily="34" charset="0"/>
              <a:cs typeface="Aptos" panose="020B0004020202020204" pitchFamily="34" charset="0"/>
            </a:endParaRPr>
          </a:p>
          <a:p>
            <a:pPr fontAlgn="base"/>
            <a:r>
              <a:rPr lang="en-GB" sz="2000" dirty="0">
                <a:solidFill>
                  <a:srgbClr val="000000"/>
                </a:solidFill>
                <a:effectLst/>
                <a:highlight>
                  <a:srgbClr val="FFFFFF"/>
                </a:highlight>
                <a:latin typeface="Calibri" panose="020F0502020204030204" pitchFamily="34" charset="0"/>
                <a:ea typeface="Aptos" panose="020B0004020202020204" pitchFamily="34" charset="0"/>
                <a:cs typeface="Aptos" panose="020B0004020202020204" pitchFamily="34" charset="0"/>
              </a:rPr>
              <a:t> </a:t>
            </a:r>
            <a:endParaRPr lang="en-GB" sz="2400" dirty="0">
              <a:effectLst/>
              <a:highlight>
                <a:srgbClr val="FFFFFF"/>
              </a:highlight>
              <a:latin typeface="Aptos" panose="020B0004020202020204" pitchFamily="34" charset="0"/>
              <a:ea typeface="Aptos" panose="020B0004020202020204" pitchFamily="34" charset="0"/>
              <a:cs typeface="Aptos" panose="020B0004020202020204" pitchFamily="34" charset="0"/>
            </a:endParaRPr>
          </a:p>
          <a:p>
            <a:pPr fontAlgn="base"/>
            <a:endParaRPr lang="en-GB" sz="2000" dirty="0">
              <a:effectLst/>
              <a:highlight>
                <a:srgbClr val="FFFFFF"/>
              </a:highlight>
              <a:latin typeface="Aptos" panose="020B0004020202020204" pitchFamily="34" charset="0"/>
              <a:ea typeface="Aptos" panose="020B0004020202020204" pitchFamily="34" charset="0"/>
              <a:cs typeface="Aptos" panose="020B0004020202020204" pitchFamily="34" charset="0"/>
            </a:endParaRPr>
          </a:p>
        </p:txBody>
      </p:sp>
      <p:sp>
        <p:nvSpPr>
          <p:cNvPr id="3" name="TextBox 2">
            <a:extLst>
              <a:ext uri="{FF2B5EF4-FFF2-40B4-BE49-F238E27FC236}">
                <a16:creationId xmlns:a16="http://schemas.microsoft.com/office/drawing/2014/main" id="{58C82D14-670F-4EA1-6F6B-BF278724CBEC}"/>
              </a:ext>
            </a:extLst>
          </p:cNvPr>
          <p:cNvSpPr txBox="1"/>
          <p:nvPr/>
        </p:nvSpPr>
        <p:spPr>
          <a:xfrm>
            <a:off x="442913" y="2071688"/>
            <a:ext cx="5972174" cy="5940088"/>
          </a:xfrm>
          <a:prstGeom prst="rect">
            <a:avLst/>
          </a:prstGeom>
          <a:noFill/>
        </p:spPr>
        <p:txBody>
          <a:bodyPr wrap="square">
            <a:spAutoFit/>
          </a:bodyPr>
          <a:lstStyle/>
          <a:p>
            <a:pPr marL="342900" lvl="0" indent="-342900">
              <a:buSzPts val="1000"/>
              <a:buFont typeface="Symbol" panose="05050102010706020507" pitchFamily="18" charset="2"/>
              <a:buChar char=""/>
              <a:tabLst>
                <a:tab pos="457200" algn="l"/>
              </a:tabLst>
            </a:pPr>
            <a:r>
              <a:rPr lang="en-GB" sz="1800" u="sng" dirty="0">
                <a:solidFill>
                  <a:srgbClr val="0000FF"/>
                </a:solidFill>
                <a:effectLst/>
                <a:latin typeface="Calibri" panose="020F0502020204030204" pitchFamily="34" charset="0"/>
                <a:ea typeface="Times New Roman" panose="02020603050405020304" pitchFamily="18" charset="0"/>
                <a:cs typeface="Aptos" panose="020B0004020202020204" pitchFamily="34" charset="0"/>
                <a:hlinkClick r:id="rId2" tooltip="https://www.dreeam.ac.uk/courses/enhanced-clinical-skills-adults"/>
              </a:rPr>
              <a:t>Enhanced Clinical Skills (Adults)</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 6</a:t>
            </a:r>
            <a:r>
              <a:rPr lang="en-GB" sz="1800" baseline="300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th</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9</a:t>
            </a:r>
            <a:r>
              <a:rPr lang="en-GB" sz="1800" baseline="300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th</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13</a:t>
            </a:r>
            <a:r>
              <a:rPr lang="en-GB" sz="1800" baseline="300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th</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&amp; 20</a:t>
            </a:r>
            <a:r>
              <a:rPr lang="en-GB" sz="1800" baseline="300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th</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December 2024 (4-day course)</a:t>
            </a:r>
            <a:endParaRPr lang="en-GB" sz="1800" dirty="0">
              <a:solidFill>
                <a:srgbClr val="000000"/>
              </a:solidFill>
              <a:effectLst/>
              <a:latin typeface="Aptos" panose="020B0004020202020204" pitchFamily="34" charset="0"/>
              <a:ea typeface="Aptos" panose="020B0004020202020204" pitchFamily="34" charset="0"/>
              <a:cs typeface="Aptos" panose="020B0004020202020204" pitchFamily="34" charset="0"/>
            </a:endParaRPr>
          </a:p>
          <a:p>
            <a:r>
              <a:rPr lang="en-GB" sz="1800" dirty="0">
                <a:solidFill>
                  <a:srgbClr val="000000"/>
                </a:solidFill>
                <a:effectLst/>
                <a:latin typeface="Calibri" panose="020F0502020204030204" pitchFamily="34" charset="0"/>
                <a:ea typeface="Aptos" panose="020B0004020202020204" pitchFamily="34" charset="0"/>
                <a:cs typeface="Aptos" panose="020B0004020202020204" pitchFamily="34" charset="0"/>
              </a:rPr>
              <a:t>This four-day clinical skills course is aimed at nurses, AHPs and practitioners in extended scope roles looking to develop clinical examination and history taking skills.  </a:t>
            </a:r>
            <a:endParaRPr lang="en-GB" sz="1800" dirty="0">
              <a:effectLst/>
              <a:latin typeface="Aptos" panose="020B0004020202020204" pitchFamily="34" charset="0"/>
              <a:ea typeface="Aptos" panose="020B0004020202020204" pitchFamily="34" charset="0"/>
              <a:cs typeface="Aptos" panose="020B0004020202020204" pitchFamily="34" charset="0"/>
            </a:endParaRPr>
          </a:p>
          <a:p>
            <a:r>
              <a:rPr lang="en-GB" sz="1800" dirty="0">
                <a:effectLst/>
                <a:latin typeface="Aptos" panose="020B0004020202020204" pitchFamily="34" charset="0"/>
                <a:ea typeface="Aptos" panose="020B0004020202020204" pitchFamily="34" charset="0"/>
                <a:cs typeface="Aptos" panose="020B0004020202020204" pitchFamily="34" charset="0"/>
              </a:rPr>
              <a:t> </a:t>
            </a:r>
          </a:p>
          <a:p>
            <a:pPr marL="342900" lvl="0" indent="-342900">
              <a:buFont typeface="Symbol" panose="05050102010706020507" pitchFamily="18" charset="2"/>
              <a:buChar char=""/>
            </a:pPr>
            <a:r>
              <a:rPr lang="en-GB" sz="1800" u="sng"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hlinkClick r:id="rId3"/>
              </a:rPr>
              <a:t>Cannulation</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 18</a:t>
            </a:r>
            <a:r>
              <a:rPr lang="en-GB" sz="1800" baseline="300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th</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December 2024</a:t>
            </a:r>
            <a:endParaRPr lang="en-GB" sz="1800" dirty="0">
              <a:solidFill>
                <a:srgbClr val="000000"/>
              </a:solidFill>
              <a:effectLst/>
              <a:latin typeface="Aptos" panose="020B0004020202020204" pitchFamily="34" charset="0"/>
              <a:ea typeface="Aptos" panose="020B0004020202020204" pitchFamily="34" charset="0"/>
              <a:cs typeface="Aptos" panose="020B0004020202020204" pitchFamily="34" charset="0"/>
            </a:endParaRPr>
          </a:p>
          <a:p>
            <a:pPr marL="457200"/>
            <a:r>
              <a:rPr lang="en-GB" sz="1800" dirty="0">
                <a:solidFill>
                  <a:srgbClr val="000000"/>
                </a:solidFill>
                <a:effectLst/>
                <a:latin typeface="Calibri" panose="020F0502020204030204" pitchFamily="34" charset="0"/>
                <a:ea typeface="Aptos" panose="020B0004020202020204" pitchFamily="34" charset="0"/>
                <a:cs typeface="Aptos" panose="020B0004020202020204" pitchFamily="34" charset="0"/>
              </a:rPr>
              <a:t> </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buFont typeface="Symbol" panose="05050102010706020507" pitchFamily="18" charset="2"/>
              <a:buChar char=""/>
            </a:pPr>
            <a:r>
              <a:rPr lang="en-GB" sz="1800" u="sng"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hlinkClick r:id="rId4"/>
              </a:rPr>
              <a:t>Performing an ECG</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- 19</a:t>
            </a:r>
            <a:r>
              <a:rPr lang="en-GB" sz="1800" baseline="300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th</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December 2024</a:t>
            </a:r>
            <a:endParaRPr lang="en-GB" sz="1800" dirty="0">
              <a:solidFill>
                <a:srgbClr val="000000"/>
              </a:solidFill>
              <a:effectLst/>
              <a:latin typeface="Aptos" panose="020B0004020202020204" pitchFamily="34" charset="0"/>
              <a:ea typeface="Aptos" panose="020B0004020202020204" pitchFamily="34" charset="0"/>
              <a:cs typeface="Aptos" panose="020B0004020202020204" pitchFamily="34" charset="0"/>
            </a:endParaRPr>
          </a:p>
          <a:p>
            <a:pPr marL="457200"/>
            <a:r>
              <a:rPr lang="en-GB" sz="1800" dirty="0">
                <a:solidFill>
                  <a:srgbClr val="000000"/>
                </a:solidFill>
                <a:effectLst/>
                <a:latin typeface="Calibri" panose="020F0502020204030204" pitchFamily="34" charset="0"/>
                <a:ea typeface="Aptos" panose="020B0004020202020204" pitchFamily="34" charset="0"/>
                <a:cs typeface="Aptos" panose="020B0004020202020204" pitchFamily="34" charset="0"/>
              </a:rPr>
              <a:t> </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buFont typeface="Symbol" panose="05050102010706020507" pitchFamily="18" charset="2"/>
              <a:buChar char=""/>
            </a:pPr>
            <a:r>
              <a:rPr lang="en-GB" sz="1800" u="sng"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hlinkClick r:id="rId5"/>
              </a:rPr>
              <a:t>Community Assessment Training</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- 6th, 7</a:t>
            </a:r>
            <a:r>
              <a:rPr lang="en-GB" sz="1800" baseline="300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th</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&amp; 8</a:t>
            </a:r>
            <a:r>
              <a:rPr lang="en-GB" sz="1800" baseline="300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th</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January 2025</a:t>
            </a:r>
            <a:endParaRPr lang="en-GB" sz="1800" dirty="0">
              <a:solidFill>
                <a:srgbClr val="000000"/>
              </a:solidFill>
              <a:effectLst/>
              <a:latin typeface="Aptos" panose="020B0004020202020204" pitchFamily="34" charset="0"/>
              <a:ea typeface="Aptos" panose="020B0004020202020204" pitchFamily="34" charset="0"/>
              <a:cs typeface="Aptos" panose="020B0004020202020204" pitchFamily="34" charset="0"/>
            </a:endParaRPr>
          </a:p>
          <a:p>
            <a:r>
              <a:rPr lang="en-GB" sz="1800" dirty="0">
                <a:solidFill>
                  <a:srgbClr val="000000"/>
                </a:solidFill>
                <a:effectLst/>
                <a:latin typeface="Calibri" panose="020F0502020204030204" pitchFamily="34" charset="0"/>
                <a:ea typeface="Aptos" panose="020B0004020202020204" pitchFamily="34" charset="0"/>
                <a:cs typeface="Aptos" panose="020B0004020202020204" pitchFamily="34" charset="0"/>
              </a:rPr>
              <a:t> </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buFont typeface="Symbol" panose="05050102010706020507" pitchFamily="18" charset="2"/>
              <a:buChar char=""/>
            </a:pPr>
            <a:r>
              <a:rPr lang="en-GB" sz="1800" u="sng"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hlinkClick r:id="rId6"/>
              </a:rPr>
              <a:t>Paediatric Minor Injuries</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 6</a:t>
            </a:r>
            <a:r>
              <a:rPr lang="en-GB" sz="1800" baseline="300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th</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13</a:t>
            </a:r>
            <a:r>
              <a:rPr lang="en-GB" sz="1800" baseline="300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th</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&amp; 15</a:t>
            </a:r>
            <a:r>
              <a:rPr lang="en-GB" sz="1800" baseline="300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th</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January 2025</a:t>
            </a:r>
            <a:endParaRPr lang="en-GB" sz="1800" dirty="0">
              <a:solidFill>
                <a:srgbClr val="000000"/>
              </a:solidFill>
              <a:effectLst/>
              <a:latin typeface="Aptos" panose="020B0004020202020204" pitchFamily="34" charset="0"/>
              <a:ea typeface="Aptos" panose="020B0004020202020204" pitchFamily="34" charset="0"/>
              <a:cs typeface="Aptos" panose="020B0004020202020204" pitchFamily="34" charset="0"/>
            </a:endParaRPr>
          </a:p>
          <a:p>
            <a:r>
              <a:rPr lang="en-GB" sz="1800" dirty="0">
                <a:effectLst/>
                <a:latin typeface="Calibri" panose="020F0502020204030204" pitchFamily="34" charset="0"/>
                <a:ea typeface="Aptos" panose="020B0004020202020204" pitchFamily="34" charset="0"/>
                <a:cs typeface="Aptos" panose="020B0004020202020204" pitchFamily="34" charset="0"/>
              </a:rPr>
              <a:t>The Paediatric minor injury course is a new course aimed to deliver an intensive, interactive and enjoyable programme that provides students with specialised training and knowledge to effectively assess, manage and treat the child and young person presenting with a minor injury. </a:t>
            </a:r>
            <a:endParaRPr lang="en-GB" sz="1800" dirty="0">
              <a:effectLst/>
              <a:latin typeface="Aptos" panose="020B0004020202020204" pitchFamily="34" charset="0"/>
              <a:ea typeface="Aptos" panose="020B0004020202020204" pitchFamily="34" charset="0"/>
              <a:cs typeface="Aptos" panose="020B0004020202020204" pitchFamily="34" charset="0"/>
            </a:endParaRPr>
          </a:p>
          <a:p>
            <a:r>
              <a:rPr lang="en-GB" sz="1800" dirty="0">
                <a:solidFill>
                  <a:srgbClr val="000000"/>
                </a:solidFill>
                <a:effectLst/>
                <a:latin typeface="Calibri" panose="020F0502020204030204" pitchFamily="34" charset="0"/>
                <a:ea typeface="Aptos" panose="020B0004020202020204" pitchFamily="34" charset="0"/>
                <a:cs typeface="Aptos" panose="020B0004020202020204" pitchFamily="34" charset="0"/>
              </a:rPr>
              <a:t> </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457200"/>
            <a:endParaRPr lang="en-GB" sz="2000" dirty="0">
              <a:effectLst/>
              <a:latin typeface="Aptos" panose="020B0004020202020204" pitchFamily="34" charset="0"/>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8908617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F578786-E278-3241-6573-6BC9F80A7B86}"/>
              </a:ext>
            </a:extLst>
          </p:cNvPr>
          <p:cNvSpPr txBox="1"/>
          <p:nvPr/>
        </p:nvSpPr>
        <p:spPr>
          <a:xfrm>
            <a:off x="447831" y="1674356"/>
            <a:ext cx="5962338" cy="4524315"/>
          </a:xfrm>
          <a:prstGeom prst="rect">
            <a:avLst/>
          </a:prstGeom>
          <a:noFill/>
        </p:spPr>
        <p:txBody>
          <a:bodyPr wrap="square">
            <a:spAutoFit/>
          </a:bodyPr>
          <a:lstStyle/>
          <a:p>
            <a:pPr marL="342900" lvl="0" indent="-342900">
              <a:buFont typeface="Symbol" panose="05050102010706020507" pitchFamily="18" charset="2"/>
              <a:buChar char=""/>
            </a:pPr>
            <a:r>
              <a:rPr lang="en-GB" sz="1800" u="sng" dirty="0">
                <a:solidFill>
                  <a:srgbClr val="0000FF"/>
                </a:solidFill>
                <a:effectLst/>
                <a:latin typeface="Calibri" panose="020F0502020204030204" pitchFamily="34" charset="0"/>
                <a:ea typeface="Times New Roman" panose="02020603050405020304" pitchFamily="18" charset="0"/>
                <a:cs typeface="Aptos" panose="020B0004020202020204" pitchFamily="34" charset="0"/>
                <a:hlinkClick r:id="rId2"/>
              </a:rPr>
              <a:t>Suturing</a:t>
            </a:r>
            <a:r>
              <a:rPr lang="en-GB" sz="1800" dirty="0">
                <a:solidFill>
                  <a:srgbClr val="0000FF"/>
                </a:solidFill>
                <a:effectLst/>
                <a:latin typeface="Calibri" panose="020F0502020204030204" pitchFamily="34" charset="0"/>
                <a:ea typeface="Times New Roman" panose="02020603050405020304" pitchFamily="18" charset="0"/>
                <a:cs typeface="Aptos" panose="020B0004020202020204" pitchFamily="34" charset="0"/>
              </a:rPr>
              <a:t> </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9</a:t>
            </a:r>
            <a:r>
              <a:rPr lang="en-GB" sz="1800" baseline="300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th</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January 2025</a:t>
            </a:r>
            <a:endParaRPr lang="en-GB" sz="1800" dirty="0">
              <a:solidFill>
                <a:srgbClr val="000000"/>
              </a:solidFill>
              <a:effectLst/>
              <a:latin typeface="Aptos" panose="020B0004020202020204" pitchFamily="34" charset="0"/>
              <a:ea typeface="Aptos" panose="020B0004020202020204" pitchFamily="34" charset="0"/>
              <a:cs typeface="Aptos" panose="020B0004020202020204" pitchFamily="34" charset="0"/>
            </a:endParaRPr>
          </a:p>
          <a:p>
            <a:r>
              <a:rPr lang="en-GB" sz="1800" dirty="0">
                <a:effectLst/>
                <a:latin typeface="Calibri" panose="020F0502020204030204" pitchFamily="34" charset="0"/>
                <a:ea typeface="Aptos" panose="020B0004020202020204" pitchFamily="34" charset="0"/>
                <a:cs typeface="Aptos" panose="020B0004020202020204" pitchFamily="34" charset="0"/>
              </a:rPr>
              <a:t>This one-day course is designed to teach you how to effectively assess and manage acute wounds with suture closure.  The day is divided into theory and practice, giving you the opportunity to safely practice.</a:t>
            </a:r>
            <a:endParaRPr lang="en-GB" sz="1800" dirty="0">
              <a:effectLst/>
              <a:latin typeface="Aptos" panose="020B0004020202020204" pitchFamily="34" charset="0"/>
              <a:ea typeface="Aptos" panose="020B0004020202020204" pitchFamily="34" charset="0"/>
              <a:cs typeface="Aptos" panose="020B0004020202020204" pitchFamily="34" charset="0"/>
            </a:endParaRPr>
          </a:p>
          <a:p>
            <a:r>
              <a:rPr lang="en-GB" sz="1800" dirty="0">
                <a:effectLst/>
                <a:latin typeface="Calibri" panose="020F0502020204030204" pitchFamily="34" charset="0"/>
                <a:ea typeface="Aptos" panose="020B0004020202020204" pitchFamily="34" charset="0"/>
                <a:cs typeface="Aptos" panose="020B0004020202020204" pitchFamily="34" charset="0"/>
              </a:rPr>
              <a:t> </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buFont typeface="Symbol" panose="05050102010706020507" pitchFamily="18" charset="2"/>
              <a:buChar char=""/>
            </a:pPr>
            <a:r>
              <a:rPr lang="en-GB" sz="1800" u="sng"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hlinkClick r:id="rId3"/>
              </a:rPr>
              <a:t>Combined Venepuncture and Cannulation Course </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13</a:t>
            </a:r>
            <a:r>
              <a:rPr lang="en-GB" sz="1800" baseline="300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th</a:t>
            </a:r>
            <a:r>
              <a:rPr lang="en-GB"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January 2025</a:t>
            </a:r>
            <a:endParaRPr lang="en-GB" sz="1800" dirty="0">
              <a:solidFill>
                <a:srgbClr val="000000"/>
              </a:solidFill>
              <a:effectLst/>
              <a:latin typeface="Aptos" panose="020B0004020202020204" pitchFamily="34" charset="0"/>
              <a:ea typeface="Aptos" panose="020B0004020202020204" pitchFamily="34" charset="0"/>
              <a:cs typeface="Aptos" panose="020B0004020202020204" pitchFamily="34" charset="0"/>
            </a:endParaRPr>
          </a:p>
          <a:p>
            <a:r>
              <a:rPr lang="en-GB" sz="1800" dirty="0">
                <a:effectLst/>
                <a:latin typeface="Calibri" panose="020F0502020204030204" pitchFamily="34" charset="0"/>
                <a:ea typeface="Aptos" panose="020B0004020202020204" pitchFamily="34" charset="0"/>
                <a:cs typeface="Aptos" panose="020B0004020202020204" pitchFamily="34" charset="0"/>
              </a:rPr>
              <a:t> </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buSzPts val="1000"/>
              <a:buFont typeface="Symbol" panose="05050102010706020507" pitchFamily="18" charset="2"/>
              <a:buChar char=""/>
              <a:tabLst>
                <a:tab pos="457200" algn="l"/>
              </a:tabLst>
            </a:pPr>
            <a:r>
              <a:rPr lang="en-GB" sz="1800" u="sng" dirty="0">
                <a:solidFill>
                  <a:srgbClr val="0000FF"/>
                </a:solidFill>
                <a:effectLst/>
                <a:latin typeface="Calibri" panose="020F0502020204030204" pitchFamily="34" charset="0"/>
                <a:ea typeface="Times New Roman" panose="02020603050405020304" pitchFamily="18" charset="0"/>
                <a:cs typeface="Aptos" panose="020B0004020202020204" pitchFamily="34" charset="0"/>
                <a:hlinkClick r:id="rId4" tooltip="https://www.dreeam.ac.uk/courses/virtual-patient-bay-nuh-only"/>
              </a:rPr>
              <a:t>Virtual Patient Bay eLearning course</a:t>
            </a:r>
            <a:endParaRPr lang="en-GB" sz="1800" dirty="0">
              <a:effectLst/>
              <a:latin typeface="Aptos" panose="020B0004020202020204" pitchFamily="34" charset="0"/>
              <a:ea typeface="Aptos" panose="020B0004020202020204" pitchFamily="34" charset="0"/>
              <a:cs typeface="Aptos" panose="020B0004020202020204" pitchFamily="34" charset="0"/>
            </a:endParaRPr>
          </a:p>
          <a:p>
            <a:r>
              <a:rPr lang="en-GB" sz="1800" dirty="0">
                <a:solidFill>
                  <a:srgbClr val="000000"/>
                </a:solidFill>
                <a:effectLst/>
                <a:latin typeface="Calibri" panose="020F0502020204030204" pitchFamily="34" charset="0"/>
                <a:ea typeface="Aptos" panose="020B0004020202020204" pitchFamily="34" charset="0"/>
                <a:cs typeface="Aptos" panose="020B0004020202020204" pitchFamily="34" charset="0"/>
              </a:rPr>
              <a:t>This online course is mainly for newly qualified nurses but will also benefit all registered nurses who feel they need further support to improve their confidence when looking after a group of patients.</a:t>
            </a:r>
            <a:endParaRPr lang="en-GB" sz="1800" dirty="0">
              <a:effectLst/>
              <a:latin typeface="Aptos" panose="020B0004020202020204" pitchFamily="34" charset="0"/>
              <a:ea typeface="Aptos" panose="020B0004020202020204" pitchFamily="34" charset="0"/>
              <a:cs typeface="Aptos" panose="020B0004020202020204" pitchFamily="34" charset="0"/>
            </a:endParaRPr>
          </a:p>
          <a:p>
            <a:r>
              <a:rPr lang="en-GB" sz="1800" b="1" dirty="0">
                <a:solidFill>
                  <a:srgbClr val="FF0000"/>
                </a:solidFill>
                <a:effectLst/>
                <a:latin typeface="Calibri" panose="020F0502020204030204" pitchFamily="34" charset="0"/>
                <a:ea typeface="Aptos" panose="020B0004020202020204" pitchFamily="34" charset="0"/>
                <a:cs typeface="Aptos" panose="020B0004020202020204" pitchFamily="34" charset="0"/>
              </a:rPr>
              <a:t> To find out more and book your place, please visit the DREEAM website at </a:t>
            </a:r>
            <a:r>
              <a:rPr lang="en-GB" sz="1800" b="1" u="sng" dirty="0">
                <a:solidFill>
                  <a:srgbClr val="FF0000"/>
                </a:solidFill>
                <a:effectLst/>
                <a:latin typeface="Calibri" panose="020F0502020204030204" pitchFamily="34" charset="0"/>
                <a:ea typeface="Aptos" panose="020B0004020202020204" pitchFamily="34" charset="0"/>
                <a:cs typeface="Aptos" panose="020B0004020202020204" pitchFamily="34" charset="0"/>
                <a:hlinkClick r:id="rId5"/>
              </a:rPr>
              <a:t>www.dreeam.ac.uk/courses</a:t>
            </a:r>
            <a:endParaRPr lang="en-GB" sz="1800" dirty="0">
              <a:effectLst/>
              <a:latin typeface="Aptos" panose="020B0004020202020204" pitchFamily="34" charset="0"/>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14243402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E65630-00BE-3424-47E7-AB588B526988}"/>
              </a:ext>
            </a:extLst>
          </p:cNvPr>
          <p:cNvSpPr txBox="1"/>
          <p:nvPr/>
        </p:nvSpPr>
        <p:spPr>
          <a:xfrm>
            <a:off x="518160" y="1600200"/>
            <a:ext cx="5791200" cy="7311104"/>
          </a:xfrm>
          <a:prstGeom prst="rect">
            <a:avLst/>
          </a:prstGeom>
          <a:noFill/>
        </p:spPr>
        <p:txBody>
          <a:bodyPr wrap="square" rtlCol="0">
            <a:spAutoFit/>
          </a:bodyPr>
          <a:lstStyle/>
          <a:p>
            <a:pPr algn="ctr">
              <a:lnSpc>
                <a:spcPct val="107000"/>
              </a:lnSpc>
              <a:spcAft>
                <a:spcPts val="800"/>
              </a:spcAft>
            </a:pPr>
            <a:r>
              <a:rPr lang="en-GB" sz="1800" b="1" u="sng" kern="100" dirty="0">
                <a:effectLst/>
                <a:latin typeface="Arial" panose="020B0604020202020204" pitchFamily="34" charset="0"/>
                <a:ea typeface="Aptos" panose="020B0004020202020204" pitchFamily="34" charset="0"/>
                <a:cs typeface="Arial" panose="020B0604020202020204" pitchFamily="34" charset="0"/>
              </a:rPr>
              <a:t>Health Literate Organisation Workshops</a:t>
            </a:r>
            <a:endParaRPr lang="en-GB" sz="1800" b="1" kern="100" dirty="0">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n-GB" sz="1800" b="1" kern="100" dirty="0">
                <a:effectLst/>
                <a:latin typeface="Arial" panose="020B0604020202020204" pitchFamily="34" charset="0"/>
                <a:ea typeface="Aptos" panose="020B0004020202020204" pitchFamily="34" charset="0"/>
                <a:cs typeface="Arial" panose="020B0604020202020204" pitchFamily="34" charset="0"/>
              </a:rPr>
              <a:t>Health Literate Organisation </a:t>
            </a:r>
            <a:r>
              <a:rPr lang="en-GB" sz="1800" kern="100" dirty="0">
                <a:effectLst/>
                <a:latin typeface="Arial" panose="020B0604020202020204" pitchFamily="34" charset="0"/>
                <a:ea typeface="Aptos" panose="020B0004020202020204" pitchFamily="34" charset="0"/>
                <a:cs typeface="Arial" panose="020B0604020202020204" pitchFamily="34" charset="0"/>
              </a:rPr>
              <a:t>workshops, bookable via Eventbrite:</a:t>
            </a:r>
          </a:p>
          <a:p>
            <a:pPr marL="342900" lvl="0" indent="-342900">
              <a:lnSpc>
                <a:spcPct val="107000"/>
              </a:lnSpc>
              <a:spcAft>
                <a:spcPts val="800"/>
              </a:spcAft>
              <a:buSzPts val="1000"/>
              <a:buFont typeface="Symbol" panose="05050102010706020507" pitchFamily="18" charset="2"/>
              <a:buChar char=""/>
              <a:tabLst>
                <a:tab pos="457200" algn="l"/>
              </a:tabLst>
            </a:pPr>
            <a:r>
              <a:rPr lang="en-GB" sz="1800"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2"/>
              </a:rPr>
              <a:t>Thursday 5 December, 9am to 12noon</a:t>
            </a:r>
            <a:endParaRPr lang="en-GB" sz="1800" kern="100" dirty="0">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n-GB" sz="1800" kern="100" dirty="0">
                <a:effectLst/>
                <a:latin typeface="Arial" panose="020B0604020202020204" pitchFamily="34" charset="0"/>
                <a:ea typeface="Aptos" panose="020B0004020202020204" pitchFamily="34" charset="0"/>
                <a:cs typeface="Arial" panose="020B0604020202020204" pitchFamily="34" charset="0"/>
              </a:rPr>
              <a:t>This is an interactive workshop. Awareness of health literacy is a prerequisite for attendance at this workshop.</a:t>
            </a:r>
          </a:p>
          <a:p>
            <a:pPr>
              <a:lnSpc>
                <a:spcPct val="107000"/>
              </a:lnSpc>
              <a:spcAft>
                <a:spcPts val="800"/>
              </a:spcAft>
            </a:pPr>
            <a:r>
              <a:rPr lang="en-GB" sz="1800" kern="100" dirty="0">
                <a:effectLst/>
                <a:latin typeface="Arial" panose="020B0604020202020204" pitchFamily="34" charset="0"/>
                <a:ea typeface="Aptos" panose="020B0004020202020204" pitchFamily="34" charset="0"/>
                <a:cs typeface="Arial" panose="020B0604020202020204" pitchFamily="34" charset="0"/>
              </a:rPr>
              <a:t>In this workshop, you will receive advice, with practical tools and examples, to bring the process of becoming a Health Literate Organisation to life. </a:t>
            </a:r>
          </a:p>
          <a:p>
            <a:pPr>
              <a:lnSpc>
                <a:spcPct val="107000"/>
              </a:lnSpc>
              <a:spcAft>
                <a:spcPts val="800"/>
              </a:spcAft>
            </a:pPr>
            <a:r>
              <a:rPr lang="en-GB" sz="1800" kern="100" dirty="0">
                <a:effectLst/>
                <a:latin typeface="Arial" panose="020B0604020202020204" pitchFamily="34" charset="0"/>
                <a:ea typeface="Aptos" panose="020B0004020202020204" pitchFamily="34" charset="0"/>
                <a:cs typeface="Arial" panose="020B0604020202020204" pitchFamily="34" charset="0"/>
              </a:rPr>
              <a:t>You will also receive a certificate of attendance upon completion.</a:t>
            </a:r>
            <a:br>
              <a:rPr lang="en-GB" sz="1800" kern="100" dirty="0">
                <a:effectLst/>
                <a:latin typeface="Arial" panose="020B0604020202020204" pitchFamily="34" charset="0"/>
                <a:ea typeface="Aptos" panose="020B0004020202020204" pitchFamily="34" charset="0"/>
                <a:cs typeface="Arial" panose="020B0604020202020204" pitchFamily="34" charset="0"/>
              </a:rPr>
            </a:br>
            <a:br>
              <a:rPr lang="en-GB" sz="1800" kern="100" dirty="0">
                <a:effectLst/>
                <a:latin typeface="Arial" panose="020B0604020202020204" pitchFamily="34" charset="0"/>
                <a:ea typeface="Aptos" panose="020B0004020202020204" pitchFamily="34" charset="0"/>
                <a:cs typeface="Arial" panose="020B0604020202020204" pitchFamily="34" charset="0"/>
              </a:rPr>
            </a:br>
            <a:r>
              <a:rPr lang="en-GB" sz="1800" kern="100" dirty="0">
                <a:effectLst/>
                <a:latin typeface="Arial" panose="020B0604020202020204" pitchFamily="34" charset="0"/>
                <a:ea typeface="Aptos" panose="020B0004020202020204" pitchFamily="34" charset="0"/>
                <a:cs typeface="Arial" panose="020B0604020202020204" pitchFamily="34" charset="0"/>
              </a:rPr>
              <a:t>Please note that these training events and workshops are not funded centrally, so there is a cost per attendee (£80 for the Health Literacy Awareness training and £95 for the Health Literate Organisation workshop).  Booking details are on the Eventbrite pages.</a:t>
            </a:r>
          </a:p>
          <a:p>
            <a:pPr>
              <a:lnSpc>
                <a:spcPct val="107000"/>
              </a:lnSpc>
              <a:spcAft>
                <a:spcPts val="800"/>
              </a:spcAft>
            </a:pPr>
            <a:r>
              <a:rPr lang="en-GB" sz="1800" kern="100" dirty="0">
                <a:effectLst/>
                <a:latin typeface="Arial" panose="020B0604020202020204" pitchFamily="34" charset="0"/>
                <a:ea typeface="Aptos" panose="020B0004020202020204" pitchFamily="34" charset="0"/>
                <a:cs typeface="Arial" panose="020B0604020202020204" pitchFamily="34" charset="0"/>
              </a:rPr>
              <a:t>For any queries, on either course, please contact </a:t>
            </a:r>
            <a:r>
              <a:rPr lang="en-GB" sz="1800"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3"/>
              </a:rPr>
              <a:t>admin@healthliteracymatters.co.uk</a:t>
            </a:r>
            <a:endParaRPr lang="en-GB" sz="1800" kern="100" dirty="0">
              <a:effectLst/>
              <a:latin typeface="Arial" panose="020B0604020202020204" pitchFamily="34" charset="0"/>
              <a:ea typeface="Aptos" panose="020B00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42719657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1C0E7DF-ADB3-F168-56CE-65AA5696CA3B}"/>
              </a:ext>
            </a:extLst>
          </p:cNvPr>
          <p:cNvSpPr txBox="1"/>
          <p:nvPr/>
        </p:nvSpPr>
        <p:spPr>
          <a:xfrm>
            <a:off x="304800" y="1539240"/>
            <a:ext cx="6248400" cy="7848302"/>
          </a:xfrm>
          <a:prstGeom prst="rect">
            <a:avLst/>
          </a:prstGeom>
          <a:noFill/>
        </p:spPr>
        <p:txBody>
          <a:bodyPr wrap="square" rtlCol="0">
            <a:spAutoFit/>
          </a:bodyPr>
          <a:lstStyle/>
          <a:p>
            <a:pPr algn="ctr"/>
            <a:r>
              <a:rPr lang="en-GB" sz="1800" b="1" dirty="0">
                <a:solidFill>
                  <a:srgbClr val="13501B"/>
                </a:solidFill>
                <a:effectLst/>
                <a:latin typeface="Arial" panose="020B0604020202020204" pitchFamily="34" charset="0"/>
                <a:ea typeface="Aptos" panose="020B0004020202020204" pitchFamily="34" charset="0"/>
                <a:cs typeface="Arial" panose="020B0604020202020204" pitchFamily="34" charset="0"/>
              </a:rPr>
              <a:t>Unlock a Sustainable Future for the Trust!</a:t>
            </a:r>
            <a:endParaRPr lang="en-GB" sz="1800" dirty="0">
              <a:effectLst/>
              <a:latin typeface="Arial" panose="020B0604020202020204" pitchFamily="34" charset="0"/>
              <a:ea typeface="Aptos" panose="020B0004020202020204" pitchFamily="34" charset="0"/>
              <a:cs typeface="Arial" panose="020B0604020202020204" pitchFamily="34" charset="0"/>
            </a:endParaRPr>
          </a:p>
          <a:p>
            <a:r>
              <a:rPr lang="en-GB" sz="1800" dirty="0">
                <a:effectLst/>
                <a:latin typeface="Arial" panose="020B0604020202020204" pitchFamily="34" charset="0"/>
                <a:ea typeface="Aptos" panose="020B0004020202020204" pitchFamily="34" charset="0"/>
                <a:cs typeface="Arial" panose="020B0604020202020204" pitchFamily="34" charset="0"/>
              </a:rPr>
              <a:t> </a:t>
            </a:r>
          </a:p>
          <a:p>
            <a:r>
              <a:rPr lang="en-GB" dirty="0">
                <a:latin typeface="Arial" panose="020B0604020202020204" pitchFamily="34" charset="0"/>
                <a:ea typeface="Aptos" panose="020B0004020202020204" pitchFamily="34" charset="0"/>
                <a:cs typeface="Arial" panose="020B0604020202020204" pitchFamily="34" charset="0"/>
              </a:rPr>
              <a:t>T</a:t>
            </a:r>
            <a:r>
              <a:rPr lang="en-GB" sz="1800" dirty="0">
                <a:effectLst/>
                <a:latin typeface="Arial" panose="020B0604020202020204" pitchFamily="34" charset="0"/>
                <a:ea typeface="Aptos" panose="020B0004020202020204" pitchFamily="34" charset="0"/>
                <a:cs typeface="Arial" panose="020B0604020202020204" pitchFamily="34" charset="0"/>
              </a:rPr>
              <a:t>hree essential training modules designed to equip you with the knowledge and skills to support your service, the Trust,  and the NHS’s journey towards a greener, more sustainable future. These courses are now live on </a:t>
            </a:r>
            <a:r>
              <a:rPr lang="en-GB" sz="1800" dirty="0">
                <a:effectLst/>
                <a:latin typeface="Arial" panose="020B0604020202020204" pitchFamily="34" charset="0"/>
                <a:ea typeface="Aptos" panose="020B0004020202020204" pitchFamily="34" charset="0"/>
                <a:cs typeface="Arial" panose="020B0604020202020204" pitchFamily="34" charset="0"/>
                <a:hlinkClick r:id="rId2"/>
              </a:rPr>
              <a:t>My Academy.</a:t>
            </a:r>
            <a:br>
              <a:rPr lang="en-GB" sz="1800" dirty="0">
                <a:effectLst/>
                <a:latin typeface="Arial" panose="020B0604020202020204" pitchFamily="34" charset="0"/>
                <a:ea typeface="Aptos" panose="020B0004020202020204" pitchFamily="34" charset="0"/>
                <a:cs typeface="Arial" panose="020B0604020202020204" pitchFamily="34" charset="0"/>
              </a:rPr>
            </a:br>
            <a:endParaRPr lang="en-GB" sz="1800" dirty="0">
              <a:effectLst/>
              <a:latin typeface="Arial" panose="020B0604020202020204" pitchFamily="34" charset="0"/>
              <a:ea typeface="Aptos" panose="020B0004020202020204" pitchFamily="34" charset="0"/>
              <a:cs typeface="Arial" panose="020B0604020202020204" pitchFamily="34" charset="0"/>
            </a:endParaRPr>
          </a:p>
          <a:p>
            <a:r>
              <a:rPr lang="en-GB" sz="1800" dirty="0">
                <a:effectLst/>
                <a:latin typeface="Arial" panose="020B0604020202020204" pitchFamily="34" charset="0"/>
                <a:ea typeface="Aptos" panose="020B0004020202020204" pitchFamily="34" charset="0"/>
                <a:cs typeface="Arial" panose="020B0604020202020204" pitchFamily="34" charset="0"/>
              </a:rPr>
              <a:t>Available Modules on My Academy</a:t>
            </a:r>
          </a:p>
          <a:p>
            <a:r>
              <a:rPr lang="en-GB" sz="1800" dirty="0">
                <a:effectLst/>
                <a:latin typeface="Arial" panose="020B0604020202020204" pitchFamily="34" charset="0"/>
                <a:ea typeface="Aptos" panose="020B0004020202020204" pitchFamily="34" charset="0"/>
                <a:cs typeface="Arial" panose="020B0604020202020204" pitchFamily="34" charset="0"/>
              </a:rPr>
              <a:t> </a:t>
            </a:r>
          </a:p>
          <a:p>
            <a:pPr marL="342900" lvl="0" indent="-342900">
              <a:buFont typeface="+mj-lt"/>
              <a:buAutoNum type="arabicPeriod"/>
            </a:pPr>
            <a:r>
              <a:rPr lang="en-GB" sz="1800" b="1" i="1" dirty="0">
                <a:solidFill>
                  <a:srgbClr val="13501B"/>
                </a:solidFill>
                <a:effectLst/>
                <a:latin typeface="Arial" panose="020B0604020202020204" pitchFamily="34" charset="0"/>
                <a:ea typeface="Times New Roman" panose="02020603050405020304" pitchFamily="18" charset="0"/>
                <a:cs typeface="Arial" panose="020B0604020202020204" pitchFamily="34" charset="0"/>
              </a:rPr>
              <a:t>Building a Net Zero NHS</a:t>
            </a:r>
            <a:r>
              <a:rPr lang="en-GB" sz="1800" dirty="0">
                <a:effectLst/>
                <a:latin typeface="Arial" panose="020B0604020202020204" pitchFamily="34" charset="0"/>
                <a:ea typeface="Times New Roman" panose="02020603050405020304" pitchFamily="18" charset="0"/>
                <a:cs typeface="Arial" panose="020B0604020202020204" pitchFamily="34" charset="0"/>
              </a:rPr>
              <a:t>:  Learn how the NHS is transforming to become net zero and discover your role in reducing our environmental impact</a:t>
            </a:r>
            <a:endParaRPr lang="en-GB" sz="18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buFont typeface="+mj-lt"/>
              <a:buAutoNum type="arabicPeriod"/>
            </a:pPr>
            <a:r>
              <a:rPr lang="en-GB" sz="1800" b="1" i="1" dirty="0">
                <a:solidFill>
                  <a:srgbClr val="13501B"/>
                </a:solidFill>
                <a:effectLst/>
                <a:latin typeface="Arial" panose="020B0604020202020204" pitchFamily="34" charset="0"/>
                <a:ea typeface="Times New Roman" panose="02020603050405020304" pitchFamily="18" charset="0"/>
                <a:cs typeface="Arial" panose="020B0604020202020204" pitchFamily="34" charset="0"/>
              </a:rPr>
              <a:t>QI Teaching: The NHS Sustainability Model</a:t>
            </a:r>
            <a:r>
              <a:rPr lang="en-GB" sz="1800" dirty="0">
                <a:solidFill>
                  <a:srgbClr val="13501B"/>
                </a:solidFill>
                <a:effectLst/>
                <a:latin typeface="Arial" panose="020B0604020202020204" pitchFamily="34" charset="0"/>
                <a:ea typeface="Times New Roman" panose="02020603050405020304" pitchFamily="18" charset="0"/>
                <a:cs typeface="Arial" panose="020B0604020202020204" pitchFamily="34" charset="0"/>
              </a:rPr>
              <a:t>:  </a:t>
            </a:r>
            <a:r>
              <a:rPr lang="en-GB" sz="1800" dirty="0">
                <a:effectLst/>
                <a:latin typeface="Arial" panose="020B0604020202020204" pitchFamily="34" charset="0"/>
                <a:ea typeface="Times New Roman" panose="02020603050405020304" pitchFamily="18" charset="0"/>
                <a:cs typeface="Arial" panose="020B0604020202020204" pitchFamily="34" charset="0"/>
              </a:rPr>
              <a:t>Understand the key sustainability principles within quality improvement and how you can apply them in your work</a:t>
            </a:r>
            <a:endParaRPr lang="en-GB" sz="18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buFont typeface="+mj-lt"/>
              <a:buAutoNum type="arabicPeriod"/>
            </a:pPr>
            <a:r>
              <a:rPr lang="en-GB" sz="1800" b="1" i="1" dirty="0">
                <a:solidFill>
                  <a:srgbClr val="13501B"/>
                </a:solidFill>
                <a:effectLst/>
                <a:latin typeface="Arial" panose="020B0604020202020204" pitchFamily="34" charset="0"/>
                <a:ea typeface="Times New Roman" panose="02020603050405020304" pitchFamily="18" charset="0"/>
                <a:cs typeface="Arial" panose="020B0604020202020204" pitchFamily="34" charset="0"/>
              </a:rPr>
              <a:t>Environmental Sustainability in Quality Improvement</a:t>
            </a:r>
            <a:r>
              <a:rPr lang="en-GB" sz="1800" dirty="0">
                <a:effectLst/>
                <a:latin typeface="Arial" panose="020B0604020202020204" pitchFamily="34" charset="0"/>
                <a:ea typeface="Times New Roman" panose="02020603050405020304" pitchFamily="18" charset="0"/>
                <a:cs typeface="Arial" panose="020B0604020202020204" pitchFamily="34" charset="0"/>
              </a:rPr>
              <a:t>:  Gain practical insights into incorporating environmental sustainability into quality improvement initiatives.</a:t>
            </a:r>
            <a:endParaRPr lang="en-GB" sz="1800" dirty="0">
              <a:effectLst/>
              <a:latin typeface="Arial" panose="020B0604020202020204" pitchFamily="34" charset="0"/>
              <a:ea typeface="Aptos" panose="020B0004020202020204" pitchFamily="34" charset="0"/>
              <a:cs typeface="Arial" panose="020B0604020202020204" pitchFamily="34" charset="0"/>
            </a:endParaRPr>
          </a:p>
          <a:p>
            <a:r>
              <a:rPr lang="en-GB" sz="1800" dirty="0">
                <a:effectLst/>
                <a:latin typeface="Arial" panose="020B0604020202020204" pitchFamily="34" charset="0"/>
                <a:ea typeface="Aptos" panose="020B0004020202020204" pitchFamily="34" charset="0"/>
                <a:cs typeface="Arial" panose="020B0604020202020204" pitchFamily="34" charset="0"/>
              </a:rPr>
              <a:t> </a:t>
            </a:r>
          </a:p>
          <a:p>
            <a:r>
              <a:rPr lang="en-GB" sz="1800" dirty="0">
                <a:effectLst/>
                <a:latin typeface="Arial" panose="020B0604020202020204" pitchFamily="34" charset="0"/>
                <a:ea typeface="Aptos" panose="020B0004020202020204" pitchFamily="34" charset="0"/>
                <a:cs typeface="Arial" panose="020B0604020202020204" pitchFamily="34" charset="0"/>
              </a:rPr>
              <a:t>By completing these modules, you will be contributing to your service, the Trust’s, and the NHS’s commitment to a healthier planet and a sustainable healthcare system for all. Each course is flexible, engaging, and relevant to your everyday work.</a:t>
            </a:r>
          </a:p>
          <a:p>
            <a:r>
              <a:rPr lang="en-GB" sz="1800" dirty="0">
                <a:effectLst/>
                <a:latin typeface="Aptos" panose="020B0004020202020204" pitchFamily="34" charset="0"/>
                <a:ea typeface="Aptos" panose="020B0004020202020204" pitchFamily="34" charset="0"/>
                <a:cs typeface="Aptos" panose="020B0004020202020204" pitchFamily="34" charset="0"/>
              </a:rPr>
              <a:t> </a:t>
            </a:r>
          </a:p>
        </p:txBody>
      </p:sp>
    </p:spTree>
    <p:extLst>
      <p:ext uri="{BB962C8B-B14F-4D97-AF65-F5344CB8AC3E}">
        <p14:creationId xmlns:p14="http://schemas.microsoft.com/office/powerpoint/2010/main" val="17698991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2CF60D-766D-9F22-0A69-53AAA79DB367}"/>
              </a:ext>
            </a:extLst>
          </p:cNvPr>
          <p:cNvSpPr txBox="1"/>
          <p:nvPr/>
        </p:nvSpPr>
        <p:spPr>
          <a:xfrm>
            <a:off x="441960" y="1752600"/>
            <a:ext cx="5913120" cy="3970318"/>
          </a:xfrm>
          <a:prstGeom prst="rect">
            <a:avLst/>
          </a:prstGeom>
          <a:noFill/>
        </p:spPr>
        <p:txBody>
          <a:bodyPr wrap="square" rtlCol="0">
            <a:spAutoFit/>
          </a:bodyPr>
          <a:lstStyle/>
          <a:p>
            <a:pPr algn="ctr"/>
            <a:r>
              <a:rPr lang="en-GB" sz="1800" b="1" dirty="0">
                <a:solidFill>
                  <a:srgbClr val="13501B"/>
                </a:solidFill>
                <a:effectLst/>
                <a:latin typeface="Arial" panose="020B0604020202020204" pitchFamily="34" charset="0"/>
                <a:ea typeface="Aptos" panose="020B0004020202020204" pitchFamily="34" charset="0"/>
                <a:cs typeface="Arial" panose="020B0604020202020204" pitchFamily="34" charset="0"/>
              </a:rPr>
              <a:t>Become a Sustainability Champion!</a:t>
            </a:r>
            <a:endParaRPr lang="en-GB" sz="1800" dirty="0">
              <a:effectLst/>
              <a:latin typeface="Arial" panose="020B0604020202020204" pitchFamily="34" charset="0"/>
              <a:ea typeface="Aptos" panose="020B0004020202020204" pitchFamily="34" charset="0"/>
              <a:cs typeface="Arial" panose="020B0604020202020204" pitchFamily="34" charset="0"/>
            </a:endParaRPr>
          </a:p>
          <a:p>
            <a:r>
              <a:rPr lang="en-GB" sz="1800" dirty="0">
                <a:effectLst/>
                <a:latin typeface="Arial" panose="020B0604020202020204" pitchFamily="34" charset="0"/>
                <a:ea typeface="Aptos" panose="020B0004020202020204" pitchFamily="34" charset="0"/>
                <a:cs typeface="Arial" panose="020B0604020202020204" pitchFamily="34" charset="0"/>
              </a:rPr>
              <a:t> </a:t>
            </a:r>
          </a:p>
          <a:p>
            <a:r>
              <a:rPr lang="en-GB" sz="1800" dirty="0">
                <a:effectLst/>
                <a:latin typeface="Arial" panose="020B0604020202020204" pitchFamily="34" charset="0"/>
                <a:ea typeface="Aptos" panose="020B0004020202020204" pitchFamily="34" charset="0"/>
                <a:cs typeface="Arial" panose="020B0604020202020204" pitchFamily="34" charset="0"/>
              </a:rPr>
              <a:t>If you’re passionate about making a difference and want to take a more active role in our sustainability efforts, why not sign up to become a Sustainability Champion?</a:t>
            </a:r>
            <a:br>
              <a:rPr lang="en-GB" sz="1800" dirty="0">
                <a:effectLst/>
                <a:latin typeface="Arial" panose="020B0604020202020204" pitchFamily="34" charset="0"/>
                <a:ea typeface="Aptos" panose="020B0004020202020204" pitchFamily="34" charset="0"/>
                <a:cs typeface="Arial" panose="020B0604020202020204" pitchFamily="34" charset="0"/>
              </a:rPr>
            </a:br>
            <a:br>
              <a:rPr lang="en-GB" sz="1800" dirty="0">
                <a:effectLst/>
                <a:latin typeface="Arial" panose="020B0604020202020204" pitchFamily="34" charset="0"/>
                <a:ea typeface="Aptos" panose="020B0004020202020204" pitchFamily="34" charset="0"/>
                <a:cs typeface="Arial" panose="020B0604020202020204" pitchFamily="34" charset="0"/>
              </a:rPr>
            </a:br>
            <a:r>
              <a:rPr lang="en-GB" sz="1800" dirty="0">
                <a:effectLst/>
                <a:latin typeface="Arial" panose="020B0604020202020204" pitchFamily="34" charset="0"/>
                <a:ea typeface="Aptos" panose="020B0004020202020204" pitchFamily="34" charset="0"/>
                <a:cs typeface="Arial" panose="020B0604020202020204" pitchFamily="34" charset="0"/>
              </a:rPr>
              <a:t>You’ll be at the forefront of driving change in our organisation, helping to embed sustainable practices and inspire others to get involved.</a:t>
            </a:r>
          </a:p>
          <a:p>
            <a:r>
              <a:rPr lang="en-GB" sz="1800" dirty="0">
                <a:effectLst/>
                <a:latin typeface="Arial" panose="020B0604020202020204" pitchFamily="34" charset="0"/>
                <a:ea typeface="Aptos" panose="020B0004020202020204" pitchFamily="34" charset="0"/>
                <a:cs typeface="Arial" panose="020B0604020202020204" pitchFamily="34" charset="0"/>
              </a:rPr>
              <a:t> </a:t>
            </a:r>
          </a:p>
          <a:p>
            <a:r>
              <a:rPr lang="en-GB" sz="1800" dirty="0">
                <a:effectLst/>
                <a:latin typeface="Arial" panose="020B0604020202020204" pitchFamily="34" charset="0"/>
                <a:ea typeface="Aptos" panose="020B0004020202020204" pitchFamily="34" charset="0"/>
                <a:cs typeface="Arial" panose="020B0604020202020204" pitchFamily="34" charset="0"/>
              </a:rPr>
              <a:t>Let’s lead the change together – complete the training, become a champion, and help shape a greener NHS! Sign up now!</a:t>
            </a:r>
          </a:p>
          <a:p>
            <a:endParaRPr lang="en-GB" dirty="0"/>
          </a:p>
        </p:txBody>
      </p:sp>
    </p:spTree>
    <p:extLst>
      <p:ext uri="{BB962C8B-B14F-4D97-AF65-F5344CB8AC3E}">
        <p14:creationId xmlns:p14="http://schemas.microsoft.com/office/powerpoint/2010/main" val="32396945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81EFC0E-B3CD-90BF-D88F-3FE1B0206BF2}"/>
              </a:ext>
            </a:extLst>
          </p:cNvPr>
          <p:cNvSpPr txBox="1"/>
          <p:nvPr/>
        </p:nvSpPr>
        <p:spPr>
          <a:xfrm>
            <a:off x="441960" y="1798320"/>
            <a:ext cx="5928360" cy="7294305"/>
          </a:xfrm>
          <a:prstGeom prst="rect">
            <a:avLst/>
          </a:prstGeom>
          <a:noFill/>
        </p:spPr>
        <p:txBody>
          <a:bodyPr wrap="square" rtlCol="0">
            <a:spAutoFit/>
          </a:bodyPr>
          <a:lstStyle/>
          <a:p>
            <a:r>
              <a:rPr lang="en-GB" sz="1800" b="1" dirty="0">
                <a:effectLst/>
                <a:latin typeface="Aptos" panose="020B0004020202020204" pitchFamily="34" charset="0"/>
                <a:ea typeface="Aptos" panose="020B0004020202020204" pitchFamily="34" charset="0"/>
                <a:cs typeface="Aptos" panose="020B0004020202020204" pitchFamily="34" charset="0"/>
              </a:rPr>
              <a:t>High Performance Leadership Workshop for the 2020s </a:t>
            </a:r>
            <a:br>
              <a:rPr lang="en-GB" sz="1800" b="1" dirty="0">
                <a:effectLst/>
                <a:latin typeface="Aptos" panose="020B0004020202020204" pitchFamily="34" charset="0"/>
                <a:ea typeface="Aptos" panose="020B0004020202020204" pitchFamily="34" charset="0"/>
                <a:cs typeface="Aptos" panose="020B0004020202020204" pitchFamily="34" charset="0"/>
              </a:rPr>
            </a:br>
            <a:br>
              <a:rPr lang="en-GB" sz="1800" b="1" dirty="0">
                <a:effectLst/>
                <a:latin typeface="Aptos" panose="020B0004020202020204" pitchFamily="34" charset="0"/>
                <a:ea typeface="Aptos" panose="020B0004020202020204" pitchFamily="34" charset="0"/>
                <a:cs typeface="Aptos" panose="020B0004020202020204" pitchFamily="34" charset="0"/>
              </a:rPr>
            </a:br>
            <a:r>
              <a:rPr lang="en-GB" sz="1800" dirty="0">
                <a:effectLst/>
                <a:latin typeface="Aptos" panose="020B0004020202020204" pitchFamily="34" charset="0"/>
                <a:ea typeface="Aptos" panose="020B0004020202020204" pitchFamily="34" charset="0"/>
                <a:cs typeface="Aptos" panose="020B0004020202020204" pitchFamily="34" charset="0"/>
              </a:rPr>
              <a:t>In conjunction with the Institute of Health &amp; Social Care Management, we are offering a live ‘face to face’ event open to all staff interested in high </a:t>
            </a:r>
            <a:r>
              <a:rPr lang="en-GB" dirty="0">
                <a:latin typeface="Aptos" panose="020B0004020202020204" pitchFamily="34" charset="0"/>
                <a:ea typeface="Aptos" panose="020B0004020202020204" pitchFamily="34" charset="0"/>
                <a:cs typeface="Aptos" panose="020B0004020202020204" pitchFamily="34" charset="0"/>
              </a:rPr>
              <a:t>p</a:t>
            </a:r>
            <a:r>
              <a:rPr lang="en-GB" sz="1800" dirty="0">
                <a:effectLst/>
                <a:latin typeface="Aptos" panose="020B0004020202020204" pitchFamily="34" charset="0"/>
                <a:ea typeface="Aptos" panose="020B0004020202020204" pitchFamily="34" charset="0"/>
                <a:cs typeface="Aptos" panose="020B0004020202020204" pitchFamily="34" charset="0"/>
              </a:rPr>
              <a:t>erformance leadership. </a:t>
            </a:r>
            <a:br>
              <a:rPr lang="en-GB" sz="1800" dirty="0">
                <a:effectLst/>
                <a:latin typeface="Aptos" panose="020B0004020202020204" pitchFamily="34" charset="0"/>
                <a:ea typeface="Aptos" panose="020B0004020202020204" pitchFamily="34" charset="0"/>
                <a:cs typeface="Aptos" panose="020B0004020202020204" pitchFamily="34" charset="0"/>
              </a:rPr>
            </a:br>
            <a:endParaRPr lang="en-GB" sz="1800" dirty="0">
              <a:effectLst/>
              <a:latin typeface="Aptos" panose="020B0004020202020204" pitchFamily="34" charset="0"/>
              <a:ea typeface="Aptos" panose="020B0004020202020204" pitchFamily="34" charset="0"/>
              <a:cs typeface="Aptos" panose="020B0004020202020204" pitchFamily="34" charset="0"/>
            </a:endParaRPr>
          </a:p>
          <a:p>
            <a:r>
              <a:rPr lang="en-GB" sz="1800" dirty="0">
                <a:effectLst/>
                <a:latin typeface="Aptos" panose="020B0004020202020204" pitchFamily="34" charset="0"/>
                <a:ea typeface="Aptos" panose="020B0004020202020204" pitchFamily="34" charset="0"/>
                <a:cs typeface="Aptos" panose="020B0004020202020204" pitchFamily="34" charset="0"/>
              </a:rPr>
              <a:t>4 x 1 hour workshops are delivered during this </a:t>
            </a:r>
            <a:r>
              <a:rPr lang="en-GB" sz="1800" b="1" dirty="0">
                <a:effectLst/>
                <a:latin typeface="Aptos" panose="020B0004020202020204" pitchFamily="34" charset="0"/>
                <a:ea typeface="Aptos" panose="020B0004020202020204" pitchFamily="34" charset="0"/>
                <a:cs typeface="Aptos" panose="020B0004020202020204" pitchFamily="34" charset="0"/>
              </a:rPr>
              <a:t>one day event</a:t>
            </a:r>
            <a:r>
              <a:rPr lang="en-GB" sz="1800" dirty="0">
                <a:effectLst/>
                <a:latin typeface="Aptos" panose="020B0004020202020204" pitchFamily="34" charset="0"/>
                <a:ea typeface="Aptos" panose="020B0004020202020204" pitchFamily="34" charset="0"/>
                <a:cs typeface="Aptos" panose="020B0004020202020204" pitchFamily="34" charset="0"/>
              </a:rPr>
              <a:t>. Completely interactive with several opportunities for group dialogue / discussions. With opportunities to immediately use the knowledge, skills and understanding you have learned - a Leadership and Management Continual Professional Development (CPD) event not to be missed.</a:t>
            </a:r>
          </a:p>
          <a:p>
            <a:endParaRPr lang="en-GB" sz="1800" dirty="0">
              <a:effectLst/>
              <a:latin typeface="Aptos" panose="020B0004020202020204" pitchFamily="34" charset="0"/>
              <a:ea typeface="Aptos" panose="020B0004020202020204" pitchFamily="34" charset="0"/>
              <a:cs typeface="Aptos" panose="020B0004020202020204" pitchFamily="34" charset="0"/>
            </a:endParaRPr>
          </a:p>
          <a:p>
            <a:r>
              <a:rPr lang="en-GB" sz="1800" dirty="0">
                <a:effectLst/>
                <a:latin typeface="Aptos" panose="020B0004020202020204" pitchFamily="34" charset="0"/>
                <a:ea typeface="Aptos" panose="020B0004020202020204" pitchFamily="34" charset="0"/>
                <a:cs typeface="Aptos" panose="020B0004020202020204" pitchFamily="34" charset="0"/>
              </a:rPr>
              <a:t>How to check for dates and apply: </a:t>
            </a:r>
            <a:r>
              <a:rPr lang="en-GB" sz="1800" b="1" dirty="0">
                <a:effectLst/>
                <a:latin typeface="Aptos" panose="020B0004020202020204" pitchFamily="34" charset="0"/>
                <a:ea typeface="Aptos" panose="020B0004020202020204" pitchFamily="34" charset="0"/>
                <a:cs typeface="Aptos" panose="020B0004020202020204" pitchFamily="34" charset="0"/>
              </a:rPr>
              <a:t>head to My Academy Choose &amp; Book Step by Step Instructions </a:t>
            </a:r>
            <a:endParaRPr lang="en-GB" sz="1800" dirty="0">
              <a:effectLst/>
              <a:latin typeface="Aptos" panose="020B0004020202020204" pitchFamily="34" charset="0"/>
              <a:ea typeface="Aptos" panose="020B0004020202020204" pitchFamily="34" charset="0"/>
              <a:cs typeface="Aptos" panose="020B0004020202020204" pitchFamily="34" charset="0"/>
            </a:endParaRPr>
          </a:p>
          <a:p>
            <a:r>
              <a:rPr lang="en-GB" sz="1800" dirty="0">
                <a:effectLst/>
                <a:latin typeface="Aptos" panose="020B0004020202020204" pitchFamily="34" charset="0"/>
                <a:ea typeface="Aptos" panose="020B0004020202020204" pitchFamily="34" charset="0"/>
                <a:cs typeface="Aptos" panose="020B0004020202020204" pitchFamily="34" charset="0"/>
              </a:rPr>
              <a:t>Step 1. </a:t>
            </a:r>
            <a:r>
              <a:rPr lang="en-GB" sz="1800" b="1" dirty="0">
                <a:effectLst/>
                <a:latin typeface="Aptos" panose="020B0004020202020204" pitchFamily="34" charset="0"/>
                <a:ea typeface="Aptos" panose="020B0004020202020204" pitchFamily="34" charset="0"/>
                <a:cs typeface="Aptos" panose="020B0004020202020204" pitchFamily="34" charset="0"/>
              </a:rPr>
              <a:t>Enrol </a:t>
            </a:r>
            <a:r>
              <a:rPr lang="en-GB" sz="1800" dirty="0">
                <a:effectLst/>
                <a:latin typeface="Aptos" panose="020B0004020202020204" pitchFamily="34" charset="0"/>
                <a:ea typeface="Aptos" panose="020B0004020202020204" pitchFamily="34" charset="0"/>
                <a:cs typeface="Aptos" panose="020B0004020202020204" pitchFamily="34" charset="0"/>
              </a:rPr>
              <a:t>on the course: High Performance Leadership Workshop </a:t>
            </a:r>
          </a:p>
          <a:p>
            <a:r>
              <a:rPr lang="en-GB" sz="1800" dirty="0">
                <a:effectLst/>
                <a:latin typeface="Aptos" panose="020B0004020202020204" pitchFamily="34" charset="0"/>
                <a:ea typeface="Aptos" panose="020B0004020202020204" pitchFamily="34" charset="0"/>
                <a:cs typeface="Aptos" panose="020B0004020202020204" pitchFamily="34" charset="0"/>
              </a:rPr>
              <a:t>Step 2. Click on ‘Go to course’ and </a:t>
            </a:r>
            <a:r>
              <a:rPr lang="en-GB" b="1" dirty="0">
                <a:latin typeface="Aptos" panose="020B0004020202020204" pitchFamily="34" charset="0"/>
                <a:ea typeface="Aptos" panose="020B0004020202020204" pitchFamily="34" charset="0"/>
                <a:cs typeface="Aptos" panose="020B0004020202020204" pitchFamily="34" charset="0"/>
              </a:rPr>
              <a:t>s</a:t>
            </a:r>
            <a:r>
              <a:rPr lang="en-GB" sz="1800" b="1" dirty="0">
                <a:effectLst/>
                <a:latin typeface="Aptos" panose="020B0004020202020204" pitchFamily="34" charset="0"/>
                <a:ea typeface="Aptos" panose="020B0004020202020204" pitchFamily="34" charset="0"/>
                <a:cs typeface="Aptos" panose="020B0004020202020204" pitchFamily="34" charset="0"/>
              </a:rPr>
              <a:t>ign up </a:t>
            </a:r>
            <a:r>
              <a:rPr lang="en-GB" sz="1800" dirty="0">
                <a:effectLst/>
                <a:latin typeface="Aptos" panose="020B0004020202020204" pitchFamily="34" charset="0"/>
                <a:ea typeface="Aptos" panose="020B0004020202020204" pitchFamily="34" charset="0"/>
                <a:cs typeface="Aptos" panose="020B0004020202020204" pitchFamily="34" charset="0"/>
              </a:rPr>
              <a:t>to your preferred date</a:t>
            </a:r>
          </a:p>
          <a:p>
            <a:r>
              <a:rPr lang="en-GB" sz="1800" dirty="0">
                <a:effectLst/>
                <a:latin typeface="Aptos" panose="020B0004020202020204" pitchFamily="34" charset="0"/>
                <a:ea typeface="Aptos" panose="020B0004020202020204" pitchFamily="34" charset="0"/>
                <a:cs typeface="Aptos" panose="020B0004020202020204" pitchFamily="34" charset="0"/>
              </a:rPr>
              <a:t>Step 3. Complete an </a:t>
            </a:r>
            <a:r>
              <a:rPr lang="en-GB" sz="1800" b="1" dirty="0">
                <a:effectLst/>
                <a:latin typeface="Aptos" panose="020B0004020202020204" pitchFamily="34" charset="0"/>
                <a:ea typeface="Aptos" panose="020B0004020202020204" pitchFamily="34" charset="0"/>
                <a:cs typeface="Aptos" panose="020B0004020202020204" pitchFamily="34" charset="0"/>
              </a:rPr>
              <a:t>e-study application </a:t>
            </a:r>
            <a:r>
              <a:rPr lang="en-GB" sz="1800" dirty="0">
                <a:effectLst/>
                <a:latin typeface="Aptos" panose="020B0004020202020204" pitchFamily="34" charset="0"/>
                <a:ea typeface="Aptos" panose="020B0004020202020204" pitchFamily="34" charset="0"/>
                <a:cs typeface="Aptos" panose="020B0004020202020204" pitchFamily="34" charset="0"/>
              </a:rPr>
              <a:t>as per Trust policy </a:t>
            </a:r>
            <a:r>
              <a:rPr lang="en-GB" sz="1800" u="sng" dirty="0">
                <a:solidFill>
                  <a:srgbClr val="467886"/>
                </a:solidFill>
                <a:effectLst/>
                <a:latin typeface="Aptos" panose="020B0004020202020204" pitchFamily="34" charset="0"/>
                <a:ea typeface="Aptos" panose="020B0004020202020204" pitchFamily="34" charset="0"/>
                <a:cs typeface="Aptos" panose="020B0004020202020204" pitchFamily="34" charset="0"/>
                <a:hlinkClick r:id="rId2"/>
              </a:rPr>
              <a:t>https://applications.xrwh.nhs.uk/estudyLeaveForm</a:t>
            </a:r>
            <a:r>
              <a:rPr lang="en-GB" sz="1800" dirty="0">
                <a:effectLst/>
                <a:latin typeface="Aptos" panose="020B0004020202020204" pitchFamily="34" charset="0"/>
                <a:ea typeface="Aptos" panose="020B0004020202020204" pitchFamily="34" charset="0"/>
                <a:cs typeface="Aptos" panose="020B0004020202020204" pitchFamily="34" charset="0"/>
              </a:rPr>
              <a:t> - only following receipt of formal confirmation of a place on the course you have applied for.</a:t>
            </a:r>
          </a:p>
          <a:p>
            <a:endParaRPr lang="en-GB" sz="1800" dirty="0">
              <a:effectLst/>
              <a:latin typeface="Aptos" panose="020B0004020202020204" pitchFamily="34" charset="0"/>
              <a:ea typeface="Aptos" panose="020B0004020202020204" pitchFamily="34" charset="0"/>
              <a:cs typeface="Aptos" panose="020B0004020202020204" pitchFamily="34" charset="0"/>
            </a:endParaRPr>
          </a:p>
          <a:p>
            <a:endParaRPr lang="en-GB" dirty="0"/>
          </a:p>
        </p:txBody>
      </p:sp>
    </p:spTree>
    <p:extLst>
      <p:ext uri="{BB962C8B-B14F-4D97-AF65-F5344CB8AC3E}">
        <p14:creationId xmlns:p14="http://schemas.microsoft.com/office/powerpoint/2010/main" val="19929663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2A0CACD-DE67-4FAB-F41C-36C93403DC47}"/>
              </a:ext>
            </a:extLst>
          </p:cNvPr>
          <p:cNvSpPr txBox="1"/>
          <p:nvPr/>
        </p:nvSpPr>
        <p:spPr>
          <a:xfrm>
            <a:off x="371475" y="1981200"/>
            <a:ext cx="6100763" cy="4739759"/>
          </a:xfrm>
          <a:prstGeom prst="rect">
            <a:avLst/>
          </a:prstGeom>
          <a:noFill/>
        </p:spPr>
        <p:txBody>
          <a:bodyPr wrap="square" rtlCol="0">
            <a:spAutoFit/>
          </a:bodyPr>
          <a:lstStyle/>
          <a:p>
            <a:r>
              <a:rPr lang="en-GB" sz="2400" b="1" dirty="0">
                <a:effectLst/>
                <a:latin typeface="Arial" panose="020B0604020202020204" pitchFamily="34" charset="0"/>
                <a:ea typeface="Aptos" panose="020B0004020202020204" pitchFamily="34" charset="0"/>
                <a:cs typeface="Arial" panose="020B0604020202020204" pitchFamily="34" charset="0"/>
              </a:rPr>
              <a:t>Mental Health Act Awareness Training</a:t>
            </a:r>
          </a:p>
          <a:p>
            <a:endParaRPr lang="en-GB" sz="2000" dirty="0">
              <a:effectLst/>
              <a:latin typeface="Arial" panose="020B0604020202020204" pitchFamily="34" charset="0"/>
              <a:ea typeface="Aptos" panose="020B0004020202020204" pitchFamily="34" charset="0"/>
              <a:cs typeface="Arial" panose="020B0604020202020204" pitchFamily="34" charset="0"/>
            </a:endParaRPr>
          </a:p>
          <a:p>
            <a:r>
              <a:rPr lang="en-GB" sz="2000" dirty="0">
                <a:effectLst/>
                <a:latin typeface="Arial" panose="020B0604020202020204" pitchFamily="34" charset="0"/>
                <a:ea typeface="Aptos" panose="020B0004020202020204" pitchFamily="34" charset="0"/>
                <a:cs typeface="Arial" panose="020B0604020202020204" pitchFamily="34" charset="0"/>
              </a:rPr>
              <a:t>Trust Mental Health Act Administrators are providing Mental Health Act Awareness Training for all staff. This training will be an overview on Section 5(2), Section 3, Section 3 and Section 136. </a:t>
            </a:r>
          </a:p>
          <a:p>
            <a:endParaRPr lang="en-GB" sz="2000" dirty="0">
              <a:effectLst/>
              <a:latin typeface="Arial" panose="020B0604020202020204" pitchFamily="34" charset="0"/>
              <a:ea typeface="Aptos" panose="020B0004020202020204" pitchFamily="34" charset="0"/>
              <a:cs typeface="Arial" panose="020B0604020202020204" pitchFamily="34" charset="0"/>
            </a:endParaRPr>
          </a:p>
          <a:p>
            <a:r>
              <a:rPr lang="en-GB" sz="2000" dirty="0">
                <a:effectLst/>
                <a:latin typeface="Arial" panose="020B0604020202020204" pitchFamily="34" charset="0"/>
                <a:ea typeface="Aptos" panose="020B0004020202020204" pitchFamily="34" charset="0"/>
                <a:cs typeface="Arial" panose="020B0604020202020204" pitchFamily="34" charset="0"/>
              </a:rPr>
              <a:t>Each training session will take place each Tuesday at 2.30pm-3.30pm via Teams.</a:t>
            </a:r>
          </a:p>
          <a:p>
            <a:r>
              <a:rPr lang="en-GB" sz="2000" dirty="0">
                <a:effectLst/>
                <a:latin typeface="Arial" panose="020B0604020202020204" pitchFamily="34" charset="0"/>
                <a:ea typeface="Aptos" panose="020B0004020202020204" pitchFamily="34" charset="0"/>
                <a:cs typeface="Arial" panose="020B0604020202020204" pitchFamily="34" charset="0"/>
              </a:rPr>
              <a:t> </a:t>
            </a:r>
          </a:p>
          <a:p>
            <a:r>
              <a:rPr lang="en-GB" sz="2000" dirty="0">
                <a:effectLst/>
                <a:latin typeface="Arial" panose="020B0604020202020204" pitchFamily="34" charset="0"/>
                <a:ea typeface="Aptos" panose="020B0004020202020204" pitchFamily="34" charset="0"/>
                <a:cs typeface="Arial" panose="020B0604020202020204" pitchFamily="34" charset="0"/>
              </a:rPr>
              <a:t>To book, please email your interest and date of attendance to:</a:t>
            </a:r>
            <a:br>
              <a:rPr lang="en-GB" sz="2000" dirty="0">
                <a:effectLst/>
                <a:latin typeface="Arial" panose="020B0604020202020204" pitchFamily="34" charset="0"/>
                <a:ea typeface="Aptos" panose="020B0004020202020204" pitchFamily="34" charset="0"/>
                <a:cs typeface="Arial" panose="020B0604020202020204" pitchFamily="34" charset="0"/>
              </a:rPr>
            </a:br>
            <a:endParaRPr lang="en-GB" sz="2000" dirty="0">
              <a:effectLst/>
              <a:latin typeface="Arial" panose="020B0604020202020204" pitchFamily="34" charset="0"/>
              <a:ea typeface="Aptos" panose="020B0004020202020204" pitchFamily="34" charset="0"/>
              <a:cs typeface="Arial" panose="020B0604020202020204" pitchFamily="34" charset="0"/>
            </a:endParaRPr>
          </a:p>
          <a:p>
            <a:r>
              <a:rPr lang="en-GB" sz="2000" u="sng"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2"/>
              </a:rPr>
              <a:t>rwh-tr.mentalhealthactadministrator@nhs.net</a:t>
            </a:r>
            <a:r>
              <a:rPr lang="en-GB" sz="2000" dirty="0">
                <a:effectLst/>
                <a:latin typeface="Arial" panose="020B0604020202020204" pitchFamily="34" charset="0"/>
                <a:ea typeface="Aptos" panose="020B0004020202020204" pitchFamily="34" charset="0"/>
                <a:cs typeface="Arial" panose="020B0604020202020204" pitchFamily="34" charset="0"/>
              </a:rPr>
              <a:t> </a:t>
            </a:r>
          </a:p>
          <a:p>
            <a:endParaRPr lang="en-GB" dirty="0"/>
          </a:p>
        </p:txBody>
      </p:sp>
    </p:spTree>
    <p:extLst>
      <p:ext uri="{BB962C8B-B14F-4D97-AF65-F5344CB8AC3E}">
        <p14:creationId xmlns:p14="http://schemas.microsoft.com/office/powerpoint/2010/main" val="2769526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E479AB8-DBB8-2A01-0C82-C671D1A0E793}"/>
              </a:ext>
            </a:extLst>
          </p:cNvPr>
          <p:cNvSpPr txBox="1"/>
          <p:nvPr/>
        </p:nvSpPr>
        <p:spPr>
          <a:xfrm>
            <a:off x="135731" y="1956384"/>
            <a:ext cx="6586537" cy="3323987"/>
          </a:xfrm>
          <a:prstGeom prst="rect">
            <a:avLst/>
          </a:prstGeom>
          <a:noFill/>
        </p:spPr>
        <p:txBody>
          <a:bodyPr wrap="square">
            <a:spAutoFit/>
          </a:bodyPr>
          <a:lstStyle/>
          <a:p>
            <a:r>
              <a:rPr lang="en-GB" sz="1400" dirty="0">
                <a:solidFill>
                  <a:srgbClr val="000000"/>
                </a:solidFill>
                <a:effectLst/>
                <a:latin typeface="Arial" panose="020B0604020202020204" pitchFamily="34" charset="0"/>
                <a:ea typeface="Aptos" panose="020B0004020202020204" pitchFamily="34" charset="0"/>
              </a:rPr>
              <a:t>A full study day aimed at anyone who provides end-of-life and bereavement care to patients and their families within both hospital and community settings, although some aspects covered are specific to the hospital setting. </a:t>
            </a:r>
          </a:p>
          <a:p>
            <a:r>
              <a:rPr lang="en-GB" sz="1400" dirty="0">
                <a:solidFill>
                  <a:srgbClr val="000000"/>
                </a:solidFill>
                <a:effectLst/>
                <a:latin typeface="Arial" panose="020B0604020202020204" pitchFamily="34" charset="0"/>
                <a:ea typeface="Aptos" panose="020B0004020202020204" pitchFamily="34" charset="0"/>
              </a:rPr>
              <a:t> </a:t>
            </a:r>
          </a:p>
          <a:p>
            <a:r>
              <a:rPr lang="en-GB" sz="1400" dirty="0">
                <a:solidFill>
                  <a:srgbClr val="000000"/>
                </a:solidFill>
                <a:effectLst/>
                <a:latin typeface="Arial" panose="020B0604020202020204" pitchFamily="34" charset="0"/>
                <a:ea typeface="Aptos" panose="020B0004020202020204" pitchFamily="34" charset="0"/>
              </a:rPr>
              <a:t>The SWAN model of care is used to support patients and those important to them throughout end-of-life and bereavement care. The study day includes teaching on the recognition of the dying patient and implementation of the SWAN Individualised Plan of Care, as well as care after death. SWAN care requires sensitive and skilled communication, addressing the needs of the patient, and those important to them, respecting the integrity of the patient and their wishes. This study day aims to help equip you with the knowledge and skills to be able to provide all elements of SWAN care to ensure a holistic, person-centred approach to end-of-life and bereavement care. </a:t>
            </a:r>
          </a:p>
          <a:p>
            <a:r>
              <a:rPr lang="en-GB" sz="1400" dirty="0">
                <a:solidFill>
                  <a:srgbClr val="000000"/>
                </a:solidFill>
                <a:effectLst/>
                <a:latin typeface="Arial" panose="020B0604020202020204" pitchFamily="34" charset="0"/>
                <a:ea typeface="Aptos" panose="020B0004020202020204" pitchFamily="34" charset="0"/>
              </a:rPr>
              <a:t> </a:t>
            </a:r>
          </a:p>
          <a:p>
            <a:r>
              <a:rPr lang="en-GB" sz="1400" dirty="0">
                <a:solidFill>
                  <a:srgbClr val="000000"/>
                </a:solidFill>
                <a:effectLst/>
                <a:latin typeface="Arial" panose="020B0604020202020204" pitchFamily="34" charset="0"/>
                <a:ea typeface="Aptos" panose="020B0004020202020204" pitchFamily="34" charset="0"/>
              </a:rPr>
              <a:t>Dates below:</a:t>
            </a:r>
          </a:p>
        </p:txBody>
      </p:sp>
      <p:graphicFrame>
        <p:nvGraphicFramePr>
          <p:cNvPr id="7" name="Table 6">
            <a:extLst>
              <a:ext uri="{FF2B5EF4-FFF2-40B4-BE49-F238E27FC236}">
                <a16:creationId xmlns:a16="http://schemas.microsoft.com/office/drawing/2014/main" id="{A65F3058-B40F-D223-2BA1-8F4A67216255}"/>
              </a:ext>
            </a:extLst>
          </p:cNvPr>
          <p:cNvGraphicFramePr>
            <a:graphicFrameLocks noGrp="1"/>
          </p:cNvGraphicFramePr>
          <p:nvPr>
            <p:extLst>
              <p:ext uri="{D42A27DB-BD31-4B8C-83A1-F6EECF244321}">
                <p14:modId xmlns:p14="http://schemas.microsoft.com/office/powerpoint/2010/main" val="1112498030"/>
              </p:ext>
            </p:extLst>
          </p:nvPr>
        </p:nvGraphicFramePr>
        <p:xfrm>
          <a:off x="538162" y="5529263"/>
          <a:ext cx="2233614" cy="3145014"/>
        </p:xfrm>
        <a:graphic>
          <a:graphicData uri="http://schemas.openxmlformats.org/drawingml/2006/table">
            <a:tbl>
              <a:tblPr firstRow="1" firstCol="1" bandRow="1">
                <a:tableStyleId>{5C22544A-7EE6-4342-B048-85BDC9FD1C3A}</a:tableStyleId>
              </a:tblPr>
              <a:tblGrid>
                <a:gridCol w="1137585">
                  <a:extLst>
                    <a:ext uri="{9D8B030D-6E8A-4147-A177-3AD203B41FA5}">
                      <a16:colId xmlns:a16="http://schemas.microsoft.com/office/drawing/2014/main" val="3287217425"/>
                    </a:ext>
                  </a:extLst>
                </a:gridCol>
                <a:gridCol w="1096029">
                  <a:extLst>
                    <a:ext uri="{9D8B030D-6E8A-4147-A177-3AD203B41FA5}">
                      <a16:colId xmlns:a16="http://schemas.microsoft.com/office/drawing/2014/main" val="1932046521"/>
                    </a:ext>
                  </a:extLst>
                </a:gridCol>
              </a:tblGrid>
              <a:tr h="349446">
                <a:tc>
                  <a:txBody>
                    <a:bodyPr/>
                    <a:lstStyle/>
                    <a:p>
                      <a:pPr algn="ctr"/>
                      <a:r>
                        <a:rPr lang="en-GB" sz="1400">
                          <a:effectLst/>
                          <a:highlight>
                            <a:srgbClr val="C6D9F1"/>
                          </a:highlight>
                        </a:rPr>
                        <a:t>Date</a:t>
                      </a:r>
                      <a:endParaRPr lang="en-GB" sz="1400">
                        <a:effectLst/>
                        <a:highlight>
                          <a:srgbClr val="C6D9F1"/>
                        </a:highlight>
                        <a:latin typeface="Calibri" panose="020F0502020204030204" pitchFamily="34" charset="0"/>
                        <a:ea typeface="Aptos" panose="020B0004020202020204" pitchFamily="34" charset="0"/>
                      </a:endParaRPr>
                    </a:p>
                  </a:txBody>
                  <a:tcPr marL="68580" marR="68580" marT="0" marB="0"/>
                </a:tc>
                <a:tc>
                  <a:txBody>
                    <a:bodyPr/>
                    <a:lstStyle/>
                    <a:p>
                      <a:pPr algn="ctr"/>
                      <a:r>
                        <a:rPr lang="en-GB" sz="1400">
                          <a:effectLst/>
                          <a:highlight>
                            <a:srgbClr val="C6D9F1"/>
                          </a:highlight>
                        </a:rPr>
                        <a:t>WMI Room</a:t>
                      </a:r>
                      <a:endParaRPr lang="en-GB" sz="1400">
                        <a:effectLst/>
                        <a:highlight>
                          <a:srgbClr val="C6D9F1"/>
                        </a:highlight>
                        <a:latin typeface="Calibri" panose="020F0502020204030204" pitchFamily="34" charset="0"/>
                        <a:ea typeface="Aptos" panose="020B0004020202020204" pitchFamily="34" charset="0"/>
                      </a:endParaRPr>
                    </a:p>
                  </a:txBody>
                  <a:tcPr marL="68580" marR="68580" marT="0" marB="0"/>
                </a:tc>
                <a:extLst>
                  <a:ext uri="{0D108BD9-81ED-4DB2-BD59-A6C34878D82A}">
                    <a16:rowId xmlns:a16="http://schemas.microsoft.com/office/drawing/2014/main" val="2342806299"/>
                  </a:ext>
                </a:extLst>
              </a:tr>
              <a:tr h="349446">
                <a:tc>
                  <a:txBody>
                    <a:bodyPr/>
                    <a:lstStyle/>
                    <a:p>
                      <a:pPr algn="ctr"/>
                      <a:r>
                        <a:rPr lang="en-GB" sz="1400">
                          <a:effectLst/>
                        </a:rPr>
                        <a:t>27/01/2025</a:t>
                      </a:r>
                      <a:endParaRPr lang="en-GB" sz="1400">
                        <a:effectLst/>
                        <a:latin typeface="Calibri" panose="020F0502020204030204" pitchFamily="34" charset="0"/>
                        <a:ea typeface="Aptos" panose="020B0004020202020204" pitchFamily="34" charset="0"/>
                      </a:endParaRPr>
                    </a:p>
                  </a:txBody>
                  <a:tcPr marL="68580" marR="68580" marT="0" marB="0"/>
                </a:tc>
                <a:tc>
                  <a:txBody>
                    <a:bodyPr/>
                    <a:lstStyle/>
                    <a:p>
                      <a:pPr algn="ctr"/>
                      <a:r>
                        <a:rPr lang="en-GB" sz="1400">
                          <a:effectLst/>
                        </a:rPr>
                        <a:t>3</a:t>
                      </a:r>
                      <a:endParaRPr lang="en-GB" sz="1400">
                        <a:effectLst/>
                        <a:latin typeface="Calibri" panose="020F0502020204030204" pitchFamily="34" charset="0"/>
                        <a:ea typeface="Aptos" panose="020B0004020202020204" pitchFamily="34" charset="0"/>
                      </a:endParaRPr>
                    </a:p>
                  </a:txBody>
                  <a:tcPr marL="68580" marR="68580" marT="0" marB="0"/>
                </a:tc>
                <a:extLst>
                  <a:ext uri="{0D108BD9-81ED-4DB2-BD59-A6C34878D82A}">
                    <a16:rowId xmlns:a16="http://schemas.microsoft.com/office/drawing/2014/main" val="2154821064"/>
                  </a:ext>
                </a:extLst>
              </a:tr>
              <a:tr h="349446">
                <a:tc>
                  <a:txBody>
                    <a:bodyPr/>
                    <a:lstStyle/>
                    <a:p>
                      <a:pPr algn="ctr"/>
                      <a:r>
                        <a:rPr lang="en-GB" sz="1400">
                          <a:effectLst/>
                        </a:rPr>
                        <a:t>18/02/2025</a:t>
                      </a:r>
                      <a:endParaRPr lang="en-GB" sz="1400">
                        <a:effectLst/>
                        <a:latin typeface="Calibri" panose="020F0502020204030204" pitchFamily="34" charset="0"/>
                        <a:ea typeface="Aptos" panose="020B0004020202020204" pitchFamily="34" charset="0"/>
                      </a:endParaRPr>
                    </a:p>
                  </a:txBody>
                  <a:tcPr marL="68580" marR="68580" marT="0" marB="0"/>
                </a:tc>
                <a:tc>
                  <a:txBody>
                    <a:bodyPr/>
                    <a:lstStyle/>
                    <a:p>
                      <a:pPr algn="ctr"/>
                      <a:r>
                        <a:rPr lang="en-GB" sz="1400">
                          <a:effectLst/>
                        </a:rPr>
                        <a:t>3</a:t>
                      </a:r>
                      <a:endParaRPr lang="en-GB" sz="1400">
                        <a:effectLst/>
                        <a:latin typeface="Calibri" panose="020F0502020204030204" pitchFamily="34" charset="0"/>
                        <a:ea typeface="Aptos" panose="020B0004020202020204" pitchFamily="34" charset="0"/>
                      </a:endParaRPr>
                    </a:p>
                  </a:txBody>
                  <a:tcPr marL="68580" marR="68580" marT="0" marB="0"/>
                </a:tc>
                <a:extLst>
                  <a:ext uri="{0D108BD9-81ED-4DB2-BD59-A6C34878D82A}">
                    <a16:rowId xmlns:a16="http://schemas.microsoft.com/office/drawing/2014/main" val="3288351927"/>
                  </a:ext>
                </a:extLst>
              </a:tr>
              <a:tr h="349446">
                <a:tc>
                  <a:txBody>
                    <a:bodyPr/>
                    <a:lstStyle/>
                    <a:p>
                      <a:pPr algn="ctr"/>
                      <a:r>
                        <a:rPr lang="en-GB" sz="1400">
                          <a:effectLst/>
                        </a:rPr>
                        <a:t>18/03/2025</a:t>
                      </a:r>
                      <a:endParaRPr lang="en-GB" sz="1400">
                        <a:effectLst/>
                        <a:latin typeface="Calibri" panose="020F0502020204030204" pitchFamily="34" charset="0"/>
                        <a:ea typeface="Aptos" panose="020B0004020202020204" pitchFamily="34" charset="0"/>
                      </a:endParaRPr>
                    </a:p>
                  </a:txBody>
                  <a:tcPr marL="68580" marR="68580" marT="0" marB="0"/>
                </a:tc>
                <a:tc>
                  <a:txBody>
                    <a:bodyPr/>
                    <a:lstStyle/>
                    <a:p>
                      <a:pPr algn="ctr"/>
                      <a:r>
                        <a:rPr lang="en-GB" sz="1400">
                          <a:effectLst/>
                        </a:rPr>
                        <a:t>5</a:t>
                      </a:r>
                      <a:endParaRPr lang="en-GB" sz="1400">
                        <a:effectLst/>
                        <a:latin typeface="Calibri" panose="020F0502020204030204" pitchFamily="34" charset="0"/>
                        <a:ea typeface="Aptos" panose="020B0004020202020204" pitchFamily="34" charset="0"/>
                      </a:endParaRPr>
                    </a:p>
                  </a:txBody>
                  <a:tcPr marL="68580" marR="68580" marT="0" marB="0"/>
                </a:tc>
                <a:extLst>
                  <a:ext uri="{0D108BD9-81ED-4DB2-BD59-A6C34878D82A}">
                    <a16:rowId xmlns:a16="http://schemas.microsoft.com/office/drawing/2014/main" val="1168120321"/>
                  </a:ext>
                </a:extLst>
              </a:tr>
              <a:tr h="349446">
                <a:tc>
                  <a:txBody>
                    <a:bodyPr/>
                    <a:lstStyle/>
                    <a:p>
                      <a:pPr algn="ctr"/>
                      <a:r>
                        <a:rPr lang="en-GB" sz="1400">
                          <a:effectLst/>
                        </a:rPr>
                        <a:t>15/04/2025</a:t>
                      </a:r>
                      <a:endParaRPr lang="en-GB" sz="1400">
                        <a:effectLst/>
                        <a:latin typeface="Calibri" panose="020F0502020204030204" pitchFamily="34" charset="0"/>
                        <a:ea typeface="Aptos" panose="020B0004020202020204" pitchFamily="34" charset="0"/>
                      </a:endParaRPr>
                    </a:p>
                  </a:txBody>
                  <a:tcPr marL="68580" marR="68580" marT="0" marB="0"/>
                </a:tc>
                <a:tc>
                  <a:txBody>
                    <a:bodyPr/>
                    <a:lstStyle/>
                    <a:p>
                      <a:pPr algn="ctr"/>
                      <a:r>
                        <a:rPr lang="en-GB" sz="1400">
                          <a:effectLst/>
                        </a:rPr>
                        <a:t>5</a:t>
                      </a:r>
                      <a:endParaRPr lang="en-GB" sz="1400">
                        <a:effectLst/>
                        <a:latin typeface="Calibri" panose="020F0502020204030204" pitchFamily="34" charset="0"/>
                        <a:ea typeface="Aptos" panose="020B0004020202020204" pitchFamily="34" charset="0"/>
                      </a:endParaRPr>
                    </a:p>
                  </a:txBody>
                  <a:tcPr marL="68580" marR="68580" marT="0" marB="0"/>
                </a:tc>
                <a:extLst>
                  <a:ext uri="{0D108BD9-81ED-4DB2-BD59-A6C34878D82A}">
                    <a16:rowId xmlns:a16="http://schemas.microsoft.com/office/drawing/2014/main" val="3757412245"/>
                  </a:ext>
                </a:extLst>
              </a:tr>
              <a:tr h="349446">
                <a:tc>
                  <a:txBody>
                    <a:bodyPr/>
                    <a:lstStyle/>
                    <a:p>
                      <a:pPr algn="ctr"/>
                      <a:r>
                        <a:rPr lang="en-GB" sz="1400">
                          <a:effectLst/>
                        </a:rPr>
                        <a:t>27/05/2025</a:t>
                      </a:r>
                      <a:endParaRPr lang="en-GB" sz="1400">
                        <a:effectLst/>
                        <a:latin typeface="Calibri" panose="020F0502020204030204" pitchFamily="34" charset="0"/>
                        <a:ea typeface="Aptos" panose="020B0004020202020204" pitchFamily="34" charset="0"/>
                      </a:endParaRPr>
                    </a:p>
                  </a:txBody>
                  <a:tcPr marL="68580" marR="68580" marT="0" marB="0"/>
                </a:tc>
                <a:tc>
                  <a:txBody>
                    <a:bodyPr/>
                    <a:lstStyle/>
                    <a:p>
                      <a:pPr algn="ctr"/>
                      <a:r>
                        <a:rPr lang="en-GB" sz="1400">
                          <a:effectLst/>
                        </a:rPr>
                        <a:t>5</a:t>
                      </a:r>
                      <a:endParaRPr lang="en-GB" sz="1400">
                        <a:effectLst/>
                        <a:latin typeface="Calibri" panose="020F0502020204030204" pitchFamily="34" charset="0"/>
                        <a:ea typeface="Aptos" panose="020B0004020202020204" pitchFamily="34" charset="0"/>
                      </a:endParaRPr>
                    </a:p>
                  </a:txBody>
                  <a:tcPr marL="68580" marR="68580" marT="0" marB="0"/>
                </a:tc>
                <a:extLst>
                  <a:ext uri="{0D108BD9-81ED-4DB2-BD59-A6C34878D82A}">
                    <a16:rowId xmlns:a16="http://schemas.microsoft.com/office/drawing/2014/main" val="714978853"/>
                  </a:ext>
                </a:extLst>
              </a:tr>
              <a:tr h="349446">
                <a:tc>
                  <a:txBody>
                    <a:bodyPr/>
                    <a:lstStyle/>
                    <a:p>
                      <a:pPr algn="ctr"/>
                      <a:r>
                        <a:rPr lang="en-GB" sz="1400">
                          <a:effectLst/>
                        </a:rPr>
                        <a:t>17/06/2025</a:t>
                      </a:r>
                      <a:endParaRPr lang="en-GB" sz="1400">
                        <a:effectLst/>
                        <a:latin typeface="Calibri" panose="020F0502020204030204" pitchFamily="34" charset="0"/>
                        <a:ea typeface="Aptos" panose="020B0004020202020204" pitchFamily="34" charset="0"/>
                      </a:endParaRPr>
                    </a:p>
                  </a:txBody>
                  <a:tcPr marL="68580" marR="68580" marT="0" marB="0"/>
                </a:tc>
                <a:tc>
                  <a:txBody>
                    <a:bodyPr/>
                    <a:lstStyle/>
                    <a:p>
                      <a:pPr algn="ctr"/>
                      <a:r>
                        <a:rPr lang="en-GB" sz="1400">
                          <a:effectLst/>
                        </a:rPr>
                        <a:t>5</a:t>
                      </a:r>
                      <a:endParaRPr lang="en-GB" sz="1400">
                        <a:effectLst/>
                        <a:latin typeface="Calibri" panose="020F0502020204030204" pitchFamily="34" charset="0"/>
                        <a:ea typeface="Aptos" panose="020B0004020202020204" pitchFamily="34" charset="0"/>
                      </a:endParaRPr>
                    </a:p>
                  </a:txBody>
                  <a:tcPr marL="68580" marR="68580" marT="0" marB="0"/>
                </a:tc>
                <a:extLst>
                  <a:ext uri="{0D108BD9-81ED-4DB2-BD59-A6C34878D82A}">
                    <a16:rowId xmlns:a16="http://schemas.microsoft.com/office/drawing/2014/main" val="235616900"/>
                  </a:ext>
                </a:extLst>
              </a:tr>
              <a:tr h="349446">
                <a:tc>
                  <a:txBody>
                    <a:bodyPr/>
                    <a:lstStyle/>
                    <a:p>
                      <a:pPr algn="ctr"/>
                      <a:r>
                        <a:rPr lang="en-GB" sz="1400">
                          <a:effectLst/>
                        </a:rPr>
                        <a:t>22/07/2025</a:t>
                      </a:r>
                      <a:endParaRPr lang="en-GB" sz="1400">
                        <a:effectLst/>
                        <a:latin typeface="Calibri" panose="020F0502020204030204" pitchFamily="34" charset="0"/>
                        <a:ea typeface="Aptos" panose="020B0004020202020204" pitchFamily="34" charset="0"/>
                      </a:endParaRPr>
                    </a:p>
                  </a:txBody>
                  <a:tcPr marL="68580" marR="68580" marT="0" marB="0"/>
                </a:tc>
                <a:tc>
                  <a:txBody>
                    <a:bodyPr/>
                    <a:lstStyle/>
                    <a:p>
                      <a:pPr algn="ctr"/>
                      <a:r>
                        <a:rPr lang="en-GB" sz="1400">
                          <a:effectLst/>
                        </a:rPr>
                        <a:t>5</a:t>
                      </a:r>
                      <a:endParaRPr lang="en-GB" sz="1400">
                        <a:effectLst/>
                        <a:latin typeface="Calibri" panose="020F0502020204030204" pitchFamily="34" charset="0"/>
                        <a:ea typeface="Aptos" panose="020B0004020202020204" pitchFamily="34" charset="0"/>
                      </a:endParaRPr>
                    </a:p>
                  </a:txBody>
                  <a:tcPr marL="68580" marR="68580" marT="0" marB="0"/>
                </a:tc>
                <a:extLst>
                  <a:ext uri="{0D108BD9-81ED-4DB2-BD59-A6C34878D82A}">
                    <a16:rowId xmlns:a16="http://schemas.microsoft.com/office/drawing/2014/main" val="865979888"/>
                  </a:ext>
                </a:extLst>
              </a:tr>
              <a:tr h="349446">
                <a:tc>
                  <a:txBody>
                    <a:bodyPr/>
                    <a:lstStyle/>
                    <a:p>
                      <a:pPr algn="ctr"/>
                      <a:r>
                        <a:rPr lang="en-GB" sz="1400">
                          <a:effectLst/>
                        </a:rPr>
                        <a:t>19/08/2025</a:t>
                      </a:r>
                      <a:endParaRPr lang="en-GB" sz="1400">
                        <a:effectLst/>
                        <a:latin typeface="Calibri" panose="020F0502020204030204" pitchFamily="34" charset="0"/>
                        <a:ea typeface="Aptos" panose="020B0004020202020204" pitchFamily="34" charset="0"/>
                      </a:endParaRPr>
                    </a:p>
                  </a:txBody>
                  <a:tcPr marL="68580" marR="68580" marT="0" marB="0"/>
                </a:tc>
                <a:tc>
                  <a:txBody>
                    <a:bodyPr/>
                    <a:lstStyle/>
                    <a:p>
                      <a:pPr algn="ctr"/>
                      <a:r>
                        <a:rPr lang="en-GB" sz="1400" dirty="0">
                          <a:effectLst/>
                        </a:rPr>
                        <a:t>5</a:t>
                      </a:r>
                      <a:endParaRPr lang="en-GB" sz="1400" dirty="0">
                        <a:effectLst/>
                        <a:latin typeface="Calibri" panose="020F0502020204030204" pitchFamily="34" charset="0"/>
                        <a:ea typeface="Aptos" panose="020B0004020202020204" pitchFamily="34" charset="0"/>
                      </a:endParaRPr>
                    </a:p>
                  </a:txBody>
                  <a:tcPr marL="68580" marR="68580" marT="0" marB="0"/>
                </a:tc>
                <a:extLst>
                  <a:ext uri="{0D108BD9-81ED-4DB2-BD59-A6C34878D82A}">
                    <a16:rowId xmlns:a16="http://schemas.microsoft.com/office/drawing/2014/main" val="173672784"/>
                  </a:ext>
                </a:extLst>
              </a:tr>
            </a:tbl>
          </a:graphicData>
        </a:graphic>
      </p:graphicFrame>
      <p:sp>
        <p:nvSpPr>
          <p:cNvPr id="8" name="Rectangle 5">
            <a:extLst>
              <a:ext uri="{FF2B5EF4-FFF2-40B4-BE49-F238E27FC236}">
                <a16:creationId xmlns:a16="http://schemas.microsoft.com/office/drawing/2014/main" id="{17544BA2-584D-6B9D-9A95-403E8BD47B9F}"/>
              </a:ext>
            </a:extLst>
          </p:cNvPr>
          <p:cNvSpPr>
            <a:spLocks noChangeArrowheads="1"/>
          </p:cNvSpPr>
          <p:nvPr/>
        </p:nvSpPr>
        <p:spPr bwMode="auto">
          <a:xfrm>
            <a:off x="3214686" y="6279675"/>
            <a:ext cx="2890839"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Arial" panose="020B0604020202020204" pitchFamily="34" charset="0"/>
                <a:ea typeface="Aptos" panose="020B0004020202020204" pitchFamily="34" charset="0"/>
                <a:cs typeface="Arial" panose="020B0604020202020204" pitchFamily="34" charset="0"/>
              </a:rPr>
              <a:t>Please book your place by emailing </a:t>
            </a:r>
            <a:r>
              <a:rPr kumimoji="0" lang="en-GB" altLang="en-US" sz="1400" b="0" i="0" u="none" strike="noStrike" cap="none" normalizeH="0" baseline="0" dirty="0">
                <a:ln>
                  <a:noFill/>
                </a:ln>
                <a:solidFill>
                  <a:srgbClr val="000000"/>
                </a:solidFill>
                <a:effectLst/>
                <a:latin typeface="Arial" panose="020B0604020202020204" pitchFamily="34" charset="0"/>
                <a:ea typeface="Aptos" panose="020B0004020202020204" pitchFamily="34" charset="0"/>
                <a:cs typeface="Arial" panose="020B0604020202020204" pitchFamily="34" charset="0"/>
                <a:hlinkClick r:id="rId2"/>
              </a:rPr>
              <a:t>rwh-tr.specialistpalliativecareteam@nhs.net</a:t>
            </a:r>
            <a:r>
              <a:rPr kumimoji="0" lang="en-GB" altLang="en-US" sz="1400" b="0" i="0" u="none" strike="noStrike" cap="none" normalizeH="0" baseline="0" dirty="0">
                <a:ln>
                  <a:noFill/>
                </a:ln>
                <a:solidFill>
                  <a:srgbClr val="000000"/>
                </a:solidFill>
                <a:effectLst/>
                <a:latin typeface="Arial" panose="020B0604020202020204" pitchFamily="34" charset="0"/>
                <a:ea typeface="Aptos" panose="020B0004020202020204" pitchFamily="34" charset="0"/>
                <a:cs typeface="Arial" panose="020B0604020202020204" pitchFamily="34" charset="0"/>
              </a:rPr>
              <a:t> your full name, job title and place of work and preferred date. A certificate of attendance will be available on completion of feedback.</a:t>
            </a:r>
            <a:endParaRPr kumimoji="0" lang="en-GB" altLang="en-US" sz="2400" b="0" i="0" u="none" strike="noStrike" cap="none" normalizeH="0" baseline="0" dirty="0">
              <a:ln>
                <a:noFill/>
              </a:ln>
              <a:solidFill>
                <a:schemeClr val="tx1"/>
              </a:solidFill>
              <a:effectLst/>
              <a:latin typeface="Arial" panose="020B0604020202020204" pitchFamily="34" charset="0"/>
            </a:endParaRPr>
          </a:p>
        </p:txBody>
      </p:sp>
      <p:sp>
        <p:nvSpPr>
          <p:cNvPr id="9" name="Rectangle 5">
            <a:extLst>
              <a:ext uri="{FF2B5EF4-FFF2-40B4-BE49-F238E27FC236}">
                <a16:creationId xmlns:a16="http://schemas.microsoft.com/office/drawing/2014/main" id="{8E68BAF2-EAA4-D6DE-34C1-65C65AC15AAD}"/>
              </a:ext>
            </a:extLst>
          </p:cNvPr>
          <p:cNvSpPr>
            <a:spLocks noChangeArrowheads="1"/>
          </p:cNvSpPr>
          <p:nvPr/>
        </p:nvSpPr>
        <p:spPr bwMode="auto">
          <a:xfrm>
            <a:off x="1760088" y="1494719"/>
            <a:ext cx="262988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sng"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SWAN study day</a:t>
            </a:r>
            <a:endParaRPr kumimoji="0" lang="en-GB" altLang="en-US" sz="3200" b="0" i="0" u="sng" strike="noStrike" cap="none" normalizeH="0" baseline="0" dirty="0">
              <a:ln>
                <a:noFill/>
              </a:ln>
              <a:effectLst/>
              <a:latin typeface="Arial" panose="020B0604020202020204" pitchFamily="34" charset="0"/>
            </a:endParaRPr>
          </a:p>
        </p:txBody>
      </p:sp>
    </p:spTree>
    <p:extLst>
      <p:ext uri="{BB962C8B-B14F-4D97-AF65-F5344CB8AC3E}">
        <p14:creationId xmlns:p14="http://schemas.microsoft.com/office/powerpoint/2010/main" val="19202019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806AC626-C9D3-AE4B-AC1C-A4539836C602}"/>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2049" name="Picture 6" descr="MEDICAL DEVICE UK MARKET INSIGHT THE CHALLENGE AHEAD:">
            <a:extLst>
              <a:ext uri="{FF2B5EF4-FFF2-40B4-BE49-F238E27FC236}">
                <a16:creationId xmlns:a16="http://schemas.microsoft.com/office/drawing/2014/main" id="{6924E302-0EC7-AE7D-C839-4AC57F70F2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9725" y="25977850"/>
            <a:ext cx="2260600" cy="117792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B975091A-5C0A-425F-74F5-8624F3A68F77}"/>
              </a:ext>
            </a:extLst>
          </p:cNvPr>
          <p:cNvSpPr>
            <a:spLocks noChangeArrowheads="1"/>
          </p:cNvSpPr>
          <p:nvPr/>
        </p:nvSpPr>
        <p:spPr bwMode="auto">
          <a:xfrm>
            <a:off x="431800" y="2151024"/>
            <a:ext cx="6134100" cy="5570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Medical Device training</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Medical Physics and Clinical Engineering is encouraging all new Nurses (either new to the Trust or newly qualified) to attend ‘</a:t>
            </a:r>
            <a:r>
              <a:rPr kumimoji="0" lang="en-GB" altLang="en-US" sz="24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Medical Device training sessions</a:t>
            </a:r>
            <a:r>
              <a:rPr kumimoji="0" lang="en-GB" altLang="en-US" sz="24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 for generic devices and Infusion Pumps/Syringe Drivers etc.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Dates can be viewed on the department page.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To book a place please call ext. 85530 to book a place.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If there are any new nurses in your department and they can’t access this bulletin yet, please pass this information on.</a:t>
            </a:r>
            <a:endParaRPr kumimoji="0" lang="en-GB" altLang="en-US" sz="4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903318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3BD0D09-1BB1-0075-26E5-1D7EC500403B}"/>
              </a:ext>
            </a:extLst>
          </p:cNvPr>
          <p:cNvGraphicFramePr>
            <a:graphicFrameLocks noGrp="1"/>
          </p:cNvGraphicFramePr>
          <p:nvPr>
            <p:extLst>
              <p:ext uri="{D42A27DB-BD31-4B8C-83A1-F6EECF244321}">
                <p14:modId xmlns:p14="http://schemas.microsoft.com/office/powerpoint/2010/main" val="3227140493"/>
              </p:ext>
            </p:extLst>
          </p:nvPr>
        </p:nvGraphicFramePr>
        <p:xfrm>
          <a:off x="630010" y="3485796"/>
          <a:ext cx="5796189" cy="5333206"/>
        </p:xfrm>
        <a:graphic>
          <a:graphicData uri="http://schemas.openxmlformats.org/drawingml/2006/table">
            <a:tbl>
              <a:tblPr firstRow="1" firstCol="1" bandRow="1">
                <a:tableStyleId>{5C22544A-7EE6-4342-B048-85BDC9FD1C3A}</a:tableStyleId>
              </a:tblPr>
              <a:tblGrid>
                <a:gridCol w="4195941">
                  <a:extLst>
                    <a:ext uri="{9D8B030D-6E8A-4147-A177-3AD203B41FA5}">
                      <a16:colId xmlns:a16="http://schemas.microsoft.com/office/drawing/2014/main" val="2481823945"/>
                    </a:ext>
                  </a:extLst>
                </a:gridCol>
                <a:gridCol w="1600248">
                  <a:extLst>
                    <a:ext uri="{9D8B030D-6E8A-4147-A177-3AD203B41FA5}">
                      <a16:colId xmlns:a16="http://schemas.microsoft.com/office/drawing/2014/main" val="1567648122"/>
                    </a:ext>
                  </a:extLst>
                </a:gridCol>
              </a:tblGrid>
              <a:tr h="435719">
                <a:tc>
                  <a:txBody>
                    <a:bodyPr/>
                    <a:lstStyle/>
                    <a:p>
                      <a:pPr algn="l"/>
                      <a:r>
                        <a:rPr lang="en-GB" sz="1050">
                          <a:effectLst/>
                        </a:rPr>
                        <a:t>Table 1: Module content and sessions for QSIR Virtual</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tc>
                  <a:txBody>
                    <a:bodyPr/>
                    <a:lstStyle/>
                    <a:p>
                      <a:pPr algn="l"/>
                      <a:r>
                        <a:rPr lang="en-GB" sz="1050">
                          <a:effectLst/>
                        </a:rPr>
                        <a:t>Cohort 33</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extLst>
                  <a:ext uri="{0D108BD9-81ED-4DB2-BD59-A6C34878D82A}">
                    <a16:rowId xmlns:a16="http://schemas.microsoft.com/office/drawing/2014/main" val="1596552159"/>
                  </a:ext>
                </a:extLst>
              </a:tr>
              <a:tr h="435719">
                <a:tc>
                  <a:txBody>
                    <a:bodyPr/>
                    <a:lstStyle/>
                    <a:p>
                      <a:pPr algn="l"/>
                      <a:r>
                        <a:rPr lang="en-GB" sz="1050">
                          <a:effectLst/>
                        </a:rPr>
                        <a:t>Module 1 – Introduction to QI and Project Management </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tc rowSpan="2">
                  <a:txBody>
                    <a:bodyPr/>
                    <a:lstStyle/>
                    <a:p>
                      <a:pPr algn="l"/>
                      <a:r>
                        <a:rPr lang="en-GB" sz="1050">
                          <a:effectLst/>
                        </a:rPr>
                        <a:t>Thursday 28/11/2024</a:t>
                      </a:r>
                      <a:endParaRPr lang="en-GB" sz="1100">
                        <a:effectLst/>
                      </a:endParaRPr>
                    </a:p>
                    <a:p>
                      <a:pPr algn="l"/>
                      <a:r>
                        <a:rPr lang="en-GB" sz="1050">
                          <a:effectLst/>
                        </a:rPr>
                        <a:t>13:00-15:00</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nchor="ctr"/>
                </a:tc>
                <a:extLst>
                  <a:ext uri="{0D108BD9-81ED-4DB2-BD59-A6C34878D82A}">
                    <a16:rowId xmlns:a16="http://schemas.microsoft.com/office/drawing/2014/main" val="305064939"/>
                  </a:ext>
                </a:extLst>
              </a:tr>
              <a:tr h="732009">
                <a:tc>
                  <a:txBody>
                    <a:bodyPr/>
                    <a:lstStyle/>
                    <a:p>
                      <a:pPr algn="l"/>
                      <a:r>
                        <a:rPr lang="en-GB" sz="1050" dirty="0">
                          <a:effectLst/>
                        </a:rPr>
                        <a:t>Module 2 – The Model for Improvement and Project management </a:t>
                      </a:r>
                      <a:endParaRPr lang="en-GB" sz="1100" dirty="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tc vMerge="1">
                  <a:txBody>
                    <a:bodyPr/>
                    <a:lstStyle/>
                    <a:p>
                      <a:endParaRPr lang="en-GB"/>
                    </a:p>
                  </a:txBody>
                  <a:tcPr/>
                </a:tc>
                <a:extLst>
                  <a:ext uri="{0D108BD9-81ED-4DB2-BD59-A6C34878D82A}">
                    <a16:rowId xmlns:a16="http://schemas.microsoft.com/office/drawing/2014/main" val="3118540675"/>
                  </a:ext>
                </a:extLst>
              </a:tr>
              <a:tr h="732009">
                <a:tc>
                  <a:txBody>
                    <a:bodyPr/>
                    <a:lstStyle/>
                    <a:p>
                      <a:pPr algn="l"/>
                      <a:r>
                        <a:rPr lang="en-GB" sz="1050" dirty="0">
                          <a:effectLst/>
                        </a:rPr>
                        <a:t>Module 3 – Introduction to Measurement and for improvement</a:t>
                      </a:r>
                      <a:endParaRPr lang="en-GB" sz="1100" dirty="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tc rowSpan="2">
                  <a:txBody>
                    <a:bodyPr/>
                    <a:lstStyle/>
                    <a:p>
                      <a:pPr algn="l"/>
                      <a:r>
                        <a:rPr lang="en-GB" sz="1050">
                          <a:effectLst/>
                        </a:rPr>
                        <a:t>Thursday 05/12/24</a:t>
                      </a:r>
                      <a:endParaRPr lang="en-GB" sz="1100">
                        <a:effectLst/>
                      </a:endParaRPr>
                    </a:p>
                    <a:p>
                      <a:pPr algn="l"/>
                      <a:r>
                        <a:rPr lang="en-GB" sz="1050">
                          <a:effectLst/>
                        </a:rPr>
                        <a:t>13:00-15:00</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nchor="ctr"/>
                </a:tc>
                <a:extLst>
                  <a:ext uri="{0D108BD9-81ED-4DB2-BD59-A6C34878D82A}">
                    <a16:rowId xmlns:a16="http://schemas.microsoft.com/office/drawing/2014/main" val="3076946692"/>
                  </a:ext>
                </a:extLst>
              </a:tr>
              <a:tr h="435719">
                <a:tc>
                  <a:txBody>
                    <a:bodyPr/>
                    <a:lstStyle/>
                    <a:p>
                      <a:pPr algn="l"/>
                      <a:r>
                        <a:rPr lang="en-GB" sz="1050">
                          <a:effectLst/>
                        </a:rPr>
                        <a:t>Module 4 – Sustainability in Improvement</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tc vMerge="1">
                  <a:txBody>
                    <a:bodyPr/>
                    <a:lstStyle/>
                    <a:p>
                      <a:endParaRPr lang="en-GB"/>
                    </a:p>
                  </a:txBody>
                  <a:tcPr/>
                </a:tc>
                <a:extLst>
                  <a:ext uri="{0D108BD9-81ED-4DB2-BD59-A6C34878D82A}">
                    <a16:rowId xmlns:a16="http://schemas.microsoft.com/office/drawing/2014/main" val="2558621827"/>
                  </a:ext>
                </a:extLst>
              </a:tr>
              <a:tr h="732009">
                <a:tc>
                  <a:txBody>
                    <a:bodyPr/>
                    <a:lstStyle/>
                    <a:p>
                      <a:pPr algn="l"/>
                      <a:r>
                        <a:rPr lang="en-GB" sz="1050">
                          <a:effectLst/>
                        </a:rPr>
                        <a:t>Module 5 – Engaging Stakeholders and Managing Change &amp; transition</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tc rowSpan="2">
                  <a:txBody>
                    <a:bodyPr/>
                    <a:lstStyle/>
                    <a:p>
                      <a:pPr algn="r"/>
                      <a:r>
                        <a:rPr lang="en-GB" sz="1050" dirty="0">
                          <a:effectLst/>
                        </a:rPr>
                        <a:t>Thursday 12/12/24</a:t>
                      </a:r>
                      <a:endParaRPr lang="en-GB" sz="1100" dirty="0">
                        <a:effectLst/>
                      </a:endParaRPr>
                    </a:p>
                    <a:p>
                      <a:pPr algn="r"/>
                      <a:r>
                        <a:rPr lang="en-GB" sz="1050" dirty="0">
                          <a:effectLst/>
                        </a:rPr>
                        <a:t>13:00-15:00</a:t>
                      </a:r>
                      <a:endParaRPr lang="en-GB" sz="1100" dirty="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nchor="ctr"/>
                </a:tc>
                <a:extLst>
                  <a:ext uri="{0D108BD9-81ED-4DB2-BD59-A6C34878D82A}">
                    <a16:rowId xmlns:a16="http://schemas.microsoft.com/office/drawing/2014/main" val="4142926959"/>
                  </a:ext>
                </a:extLst>
              </a:tr>
              <a:tr h="732009">
                <a:tc>
                  <a:txBody>
                    <a:bodyPr/>
                    <a:lstStyle/>
                    <a:p>
                      <a:pPr algn="l"/>
                      <a:r>
                        <a:rPr lang="en-GB" sz="1050">
                          <a:effectLst/>
                        </a:rPr>
                        <a:t>Module 6 – Creativity in Improvement</a:t>
                      </a:r>
                      <a:endParaRPr lang="en-GB" sz="1100">
                        <a:effectLst/>
                      </a:endParaRPr>
                    </a:p>
                    <a:p>
                      <a:pPr algn="l"/>
                      <a:r>
                        <a:rPr lang="en-GB" sz="1050">
                          <a:effectLst/>
                        </a:rPr>
                        <a:t> </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tc vMerge="1">
                  <a:txBody>
                    <a:bodyPr/>
                    <a:lstStyle/>
                    <a:p>
                      <a:endParaRPr lang="en-GB"/>
                    </a:p>
                  </a:txBody>
                  <a:tcPr/>
                </a:tc>
                <a:extLst>
                  <a:ext uri="{0D108BD9-81ED-4DB2-BD59-A6C34878D82A}">
                    <a16:rowId xmlns:a16="http://schemas.microsoft.com/office/drawing/2014/main" val="3734603882"/>
                  </a:ext>
                </a:extLst>
              </a:tr>
              <a:tr h="435719">
                <a:tc>
                  <a:txBody>
                    <a:bodyPr/>
                    <a:lstStyle/>
                    <a:p>
                      <a:pPr algn="l"/>
                      <a:r>
                        <a:rPr lang="en-GB" sz="1050">
                          <a:effectLst/>
                        </a:rPr>
                        <a:t>Module 7 – Process mapping </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tc rowSpan="2">
                  <a:txBody>
                    <a:bodyPr/>
                    <a:lstStyle/>
                    <a:p>
                      <a:pPr algn="l"/>
                      <a:r>
                        <a:rPr lang="en-GB" sz="1050">
                          <a:effectLst/>
                        </a:rPr>
                        <a:t>Thursday 19/12/24</a:t>
                      </a:r>
                      <a:endParaRPr lang="en-GB" sz="1100">
                        <a:effectLst/>
                      </a:endParaRPr>
                    </a:p>
                    <a:p>
                      <a:pPr algn="l"/>
                      <a:r>
                        <a:rPr lang="en-GB" sz="1050">
                          <a:effectLst/>
                        </a:rPr>
                        <a:t>13:00-15:00</a:t>
                      </a:r>
                      <a:endParaRPr lang="en-GB" sz="110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nchor="ctr"/>
                </a:tc>
                <a:extLst>
                  <a:ext uri="{0D108BD9-81ED-4DB2-BD59-A6C34878D82A}">
                    <a16:rowId xmlns:a16="http://schemas.microsoft.com/office/drawing/2014/main" val="3723595241"/>
                  </a:ext>
                </a:extLst>
              </a:tr>
              <a:tr h="662294">
                <a:tc>
                  <a:txBody>
                    <a:bodyPr/>
                    <a:lstStyle/>
                    <a:p>
                      <a:pPr algn="l"/>
                      <a:r>
                        <a:rPr lang="en-GB" sz="1050" dirty="0">
                          <a:effectLst/>
                        </a:rPr>
                        <a:t>Module 8 – Introduction to Demand &amp; Capacity</a:t>
                      </a:r>
                      <a:endParaRPr lang="en-GB" sz="1100" dirty="0">
                        <a:effectLst/>
                        <a:latin typeface="Aptos" panose="020B0004020202020204" pitchFamily="34" charset="0"/>
                        <a:ea typeface="Aptos" panose="020B0004020202020204" pitchFamily="34" charset="0"/>
                        <a:cs typeface="Aptos" panose="020B0004020202020204" pitchFamily="34" charset="0"/>
                      </a:endParaRPr>
                    </a:p>
                  </a:txBody>
                  <a:tcPr marL="68580" marR="68580" marT="0" marB="0"/>
                </a:tc>
                <a:tc vMerge="1">
                  <a:txBody>
                    <a:bodyPr/>
                    <a:lstStyle/>
                    <a:p>
                      <a:endParaRPr lang="en-GB"/>
                    </a:p>
                  </a:txBody>
                  <a:tcPr/>
                </a:tc>
                <a:extLst>
                  <a:ext uri="{0D108BD9-81ED-4DB2-BD59-A6C34878D82A}">
                    <a16:rowId xmlns:a16="http://schemas.microsoft.com/office/drawing/2014/main" val="1283658726"/>
                  </a:ext>
                </a:extLst>
              </a:tr>
            </a:tbl>
          </a:graphicData>
        </a:graphic>
      </p:graphicFrame>
      <p:sp>
        <p:nvSpPr>
          <p:cNvPr id="3" name="Rectangle 2">
            <a:extLst>
              <a:ext uri="{FF2B5EF4-FFF2-40B4-BE49-F238E27FC236}">
                <a16:creationId xmlns:a16="http://schemas.microsoft.com/office/drawing/2014/main" id="{3ABE0E55-A184-4B2C-D05C-F8C4C1FB4599}"/>
              </a:ext>
            </a:extLst>
          </p:cNvPr>
          <p:cNvSpPr>
            <a:spLocks noChangeArrowheads="1"/>
          </p:cNvSpPr>
          <p:nvPr/>
        </p:nvSpPr>
        <p:spPr bwMode="auto">
          <a:xfrm>
            <a:off x="1225550" y="4040188"/>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025" name="Picture 12">
            <a:extLst>
              <a:ext uri="{FF2B5EF4-FFF2-40B4-BE49-F238E27FC236}">
                <a16:creationId xmlns:a16="http://schemas.microsoft.com/office/drawing/2014/main" id="{3E98E268-FDE3-CC92-9677-50F7440596C6}"/>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883704" y="6595503"/>
            <a:ext cx="1031196" cy="103119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103B629B-9956-6520-5E3B-C9ECAA925CE9}"/>
              </a:ext>
            </a:extLst>
          </p:cNvPr>
          <p:cNvSpPr txBox="1"/>
          <p:nvPr/>
        </p:nvSpPr>
        <p:spPr>
          <a:xfrm>
            <a:off x="302306" y="1517301"/>
            <a:ext cx="6253388" cy="1938992"/>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ptos" panose="020B0004020202020204" pitchFamily="34" charset="0"/>
              </a:rPr>
              <a:t>Places are available for our final Virtual Quality Improvement training programme of 2024. </a:t>
            </a: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1200" dirty="0">
              <a:latin typeface="Arial" panose="020B0604020202020204" pitchFamily="34" charset="0"/>
              <a:ea typeface="Aptos" panose="020B0004020202020204" pitchFamily="34" charset="0"/>
              <a:cs typeface="Aptos" panose="020B00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ptos" panose="020B0004020202020204" pitchFamily="34" charset="0"/>
              </a:rPr>
              <a:t>Developed to fill the gap when face-to-face training was not possible, QSIR Virtual is a good introduction to the QI methodology and tools in bite sized chunks. It is a great programme for introducing delegates to Quality Improvement or as a refresher for colleagues who may have undertaken QI training a while ago. On completion delegates receive a virtual badge, a digital certificate, and 8 CPD Points. </a:t>
            </a: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1200" dirty="0">
              <a:latin typeface="Arial" panose="020B0604020202020204" pitchFamily="34" charset="0"/>
              <a:ea typeface="Aptos" panose="020B0004020202020204" pitchFamily="34" charset="0"/>
              <a:cs typeface="Aptos" panose="020B00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ptos" panose="020B0004020202020204" pitchFamily="34" charset="0"/>
              </a:rPr>
              <a:t>The content and timing of the modules is given in Table 1 below, with colleagues required to attend all 4 sessions to achieve certification.</a:t>
            </a:r>
            <a:endParaRPr kumimoji="0" lang="en-GB" altLang="en-US" sz="5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428231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31152B4-40D0-5B42-1AE9-53F16594AC9B}"/>
              </a:ext>
            </a:extLst>
          </p:cNvPr>
          <p:cNvSpPr txBox="1"/>
          <p:nvPr/>
        </p:nvSpPr>
        <p:spPr>
          <a:xfrm>
            <a:off x="694944" y="1865376"/>
            <a:ext cx="5468112" cy="6034472"/>
          </a:xfrm>
          <a:prstGeom prst="rect">
            <a:avLst/>
          </a:prstGeom>
          <a:noFill/>
        </p:spPr>
        <p:txBody>
          <a:bodyPr wrap="square" rtlCol="0">
            <a:spAutoFit/>
          </a:bodyPr>
          <a:lstStyle/>
          <a:p>
            <a:pPr algn="ctr">
              <a:lnSpc>
                <a:spcPct val="107000"/>
              </a:lnSpc>
              <a:spcAft>
                <a:spcPts val="800"/>
              </a:spcAft>
            </a:pPr>
            <a:r>
              <a:rPr lang="en-GB" sz="2000" b="1" u="sng" kern="100" dirty="0">
                <a:effectLst/>
                <a:latin typeface="Aptos" panose="020B0004020202020204" pitchFamily="34" charset="0"/>
                <a:ea typeface="Aptos" panose="020B0004020202020204" pitchFamily="34" charset="0"/>
                <a:cs typeface="Times New Roman" panose="02020603050405020304" pitchFamily="18" charset="0"/>
              </a:rPr>
              <a:t>Action Centred Leadership (ACL)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 </a:t>
            </a:r>
          </a:p>
          <a:p>
            <a:pPr algn="ctr">
              <a:lnSpc>
                <a:spcPct val="107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ACL dates for 2025 are now available to book. It will be held at Wolverhampton Science Park with dates starting from March 2025.</a:t>
            </a:r>
          </a:p>
          <a:p>
            <a:pPr algn="ctr">
              <a:lnSpc>
                <a:spcPct val="107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 </a:t>
            </a:r>
          </a:p>
          <a:p>
            <a:pPr algn="ctr">
              <a:lnSpc>
                <a:spcPct val="107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There has previously been a waiting list for this course, so we are pleased to be able to offer more dates to meet the demand.</a:t>
            </a:r>
          </a:p>
          <a:p>
            <a:pPr algn="ctr">
              <a:lnSpc>
                <a:spcPct val="107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 </a:t>
            </a:r>
          </a:p>
          <a:p>
            <a:pPr algn="ctr">
              <a:lnSpc>
                <a:spcPct val="107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ACL is a simple but effective leadership model that can be applied to the role of any member of healthcare staff regardless of their profession and adaptable to whatever working situation.</a:t>
            </a:r>
          </a:p>
          <a:p>
            <a:pPr algn="ctr">
              <a:lnSpc>
                <a:spcPct val="107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 </a:t>
            </a:r>
          </a:p>
          <a:p>
            <a:pPr algn="ctr">
              <a:lnSpc>
                <a:spcPct val="107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You can book via My Academy.</a:t>
            </a:r>
          </a:p>
          <a:p>
            <a:endParaRPr lang="en-GB" dirty="0"/>
          </a:p>
        </p:txBody>
      </p:sp>
    </p:spTree>
    <p:extLst>
      <p:ext uri="{BB962C8B-B14F-4D97-AF65-F5344CB8AC3E}">
        <p14:creationId xmlns:p14="http://schemas.microsoft.com/office/powerpoint/2010/main" val="537468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7BE6D95F-5C9F-D4BC-B777-65355F88E444}"/>
              </a:ext>
            </a:extLst>
          </p:cNvPr>
          <p:cNvSpPr>
            <a:spLocks noChangeArrowheads="1"/>
          </p:cNvSpPr>
          <p:nvPr/>
        </p:nvSpPr>
        <p:spPr bwMode="auto">
          <a:xfrm>
            <a:off x="1760088" y="1463942"/>
            <a:ext cx="319991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800" b="1" i="0" u="sng" strike="noStrike" cap="none" normalizeH="0" baseline="0" dirty="0">
                <a:ln>
                  <a:noFill/>
                </a:ln>
                <a:effectLst/>
                <a:latin typeface="Arial" panose="020B0604020202020204" pitchFamily="34" charset="0"/>
              </a:rPr>
              <a:t>Dignity workshop</a:t>
            </a:r>
          </a:p>
        </p:txBody>
      </p:sp>
      <p:sp>
        <p:nvSpPr>
          <p:cNvPr id="3" name="TextBox 2">
            <a:extLst>
              <a:ext uri="{FF2B5EF4-FFF2-40B4-BE49-F238E27FC236}">
                <a16:creationId xmlns:a16="http://schemas.microsoft.com/office/drawing/2014/main" id="{5C88CACD-1E0C-ACFC-5469-2993D57EB8F3}"/>
              </a:ext>
            </a:extLst>
          </p:cNvPr>
          <p:cNvSpPr txBox="1"/>
          <p:nvPr/>
        </p:nvSpPr>
        <p:spPr>
          <a:xfrm>
            <a:off x="313899" y="2216494"/>
            <a:ext cx="6646460" cy="3477875"/>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Want to become a dignity champion and increase your Continuous Professional Development (CPD)?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This interactive educational session will cover the 10 ‘Dos’ of dignity. </a:t>
            </a: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dirty="0"/>
          </a:p>
          <a:p>
            <a:endParaRPr lang="en-GB" dirty="0"/>
          </a:p>
          <a:p>
            <a:endParaRPr lang="en-GB" dirty="0"/>
          </a:p>
          <a:p>
            <a:endParaRPr lang="en-GB" dirty="0"/>
          </a:p>
          <a:p>
            <a:endParaRPr lang="en-GB" dirty="0"/>
          </a:p>
        </p:txBody>
      </p:sp>
      <p:graphicFrame>
        <p:nvGraphicFramePr>
          <p:cNvPr id="4" name="Table 3">
            <a:extLst>
              <a:ext uri="{FF2B5EF4-FFF2-40B4-BE49-F238E27FC236}">
                <a16:creationId xmlns:a16="http://schemas.microsoft.com/office/drawing/2014/main" id="{FCDD48F4-985C-71B8-FC17-AFA3EF93FF45}"/>
              </a:ext>
            </a:extLst>
          </p:cNvPr>
          <p:cNvGraphicFramePr>
            <a:graphicFrameLocks noGrp="1"/>
          </p:cNvGraphicFramePr>
          <p:nvPr>
            <p:extLst>
              <p:ext uri="{D42A27DB-BD31-4B8C-83A1-F6EECF244321}">
                <p14:modId xmlns:p14="http://schemas.microsoft.com/office/powerpoint/2010/main" val="2594675876"/>
              </p:ext>
            </p:extLst>
          </p:nvPr>
        </p:nvGraphicFramePr>
        <p:xfrm>
          <a:off x="313899" y="3837450"/>
          <a:ext cx="5586197" cy="1035040"/>
        </p:xfrm>
        <a:graphic>
          <a:graphicData uri="http://schemas.openxmlformats.org/drawingml/2006/table">
            <a:tbl>
              <a:tblPr firstRow="1" bandRow="1">
                <a:tableStyleId>{5C22544A-7EE6-4342-B048-85BDC9FD1C3A}</a:tableStyleId>
              </a:tblPr>
              <a:tblGrid>
                <a:gridCol w="1214650">
                  <a:extLst>
                    <a:ext uri="{9D8B030D-6E8A-4147-A177-3AD203B41FA5}">
                      <a16:colId xmlns:a16="http://schemas.microsoft.com/office/drawing/2014/main" val="4031424642"/>
                    </a:ext>
                  </a:extLst>
                </a:gridCol>
                <a:gridCol w="1227783">
                  <a:extLst>
                    <a:ext uri="{9D8B030D-6E8A-4147-A177-3AD203B41FA5}">
                      <a16:colId xmlns:a16="http://schemas.microsoft.com/office/drawing/2014/main" val="2772345044"/>
                    </a:ext>
                  </a:extLst>
                </a:gridCol>
                <a:gridCol w="1293963">
                  <a:extLst>
                    <a:ext uri="{9D8B030D-6E8A-4147-A177-3AD203B41FA5}">
                      <a16:colId xmlns:a16="http://schemas.microsoft.com/office/drawing/2014/main" val="100474036"/>
                    </a:ext>
                  </a:extLst>
                </a:gridCol>
                <a:gridCol w="1849801">
                  <a:extLst>
                    <a:ext uri="{9D8B030D-6E8A-4147-A177-3AD203B41FA5}">
                      <a16:colId xmlns:a16="http://schemas.microsoft.com/office/drawing/2014/main" val="2240853431"/>
                    </a:ext>
                  </a:extLst>
                </a:gridCol>
              </a:tblGrid>
              <a:tr h="460455">
                <a:tc>
                  <a:txBody>
                    <a:bodyPr/>
                    <a:lstStyle/>
                    <a:p>
                      <a:pPr algn="ctr"/>
                      <a:r>
                        <a:rPr lang="en-GB" sz="1600" dirty="0">
                          <a:latin typeface="Arial" panose="020B0604020202020204" pitchFamily="34" charset="0"/>
                          <a:cs typeface="Arial" panose="020B0604020202020204" pitchFamily="34" charset="0"/>
                        </a:rPr>
                        <a:t>Session </a:t>
                      </a:r>
                    </a:p>
                  </a:txBody>
                  <a:tcPr/>
                </a:tc>
                <a:tc>
                  <a:txBody>
                    <a:bodyPr/>
                    <a:lstStyle/>
                    <a:p>
                      <a:pPr algn="ctr"/>
                      <a:r>
                        <a:rPr lang="en-GB" sz="1600" dirty="0">
                          <a:latin typeface="Arial" panose="020B0604020202020204" pitchFamily="34" charset="0"/>
                          <a:cs typeface="Arial" panose="020B0604020202020204" pitchFamily="34" charset="0"/>
                        </a:rPr>
                        <a:t>Date/time</a:t>
                      </a:r>
                    </a:p>
                  </a:txBody>
                  <a:tcPr/>
                </a:tc>
                <a:tc>
                  <a:txBody>
                    <a:bodyPr/>
                    <a:lstStyle/>
                    <a:p>
                      <a:pPr algn="ctr"/>
                      <a:r>
                        <a:rPr lang="en-GB" sz="1600" dirty="0">
                          <a:latin typeface="Arial" panose="020B0604020202020204" pitchFamily="34" charset="0"/>
                          <a:cs typeface="Arial" panose="020B0604020202020204" pitchFamily="34" charset="0"/>
                        </a:rPr>
                        <a:t>Audit</a:t>
                      </a:r>
                    </a:p>
                  </a:txBody>
                  <a:tcPr/>
                </a:tc>
                <a:tc>
                  <a:txBody>
                    <a:bodyPr/>
                    <a:lstStyle/>
                    <a:p>
                      <a:pPr algn="ctr"/>
                      <a:r>
                        <a:rPr lang="en-GB" sz="1600" dirty="0">
                          <a:latin typeface="Arial" panose="020B0604020202020204" pitchFamily="34" charset="0"/>
                          <a:cs typeface="Arial" panose="020B0604020202020204" pitchFamily="34" charset="0"/>
                        </a:rPr>
                        <a:t>Location </a:t>
                      </a:r>
                    </a:p>
                  </a:txBody>
                  <a:tcPr/>
                </a:tc>
                <a:extLst>
                  <a:ext uri="{0D108BD9-81ED-4DB2-BD59-A6C34878D82A}">
                    <a16:rowId xmlns:a16="http://schemas.microsoft.com/office/drawing/2014/main" val="725838279"/>
                  </a:ext>
                </a:extLst>
              </a:tr>
              <a:tr h="574585">
                <a:tc>
                  <a:txBody>
                    <a:bodyPr/>
                    <a:lstStyle/>
                    <a:p>
                      <a:pPr algn="l"/>
                      <a:r>
                        <a:rPr lang="en-GB" sz="1400" dirty="0">
                          <a:latin typeface="Arial" panose="020B0604020202020204" pitchFamily="34" charset="0"/>
                          <a:cs typeface="Arial" panose="020B0604020202020204" pitchFamily="34" charset="0"/>
                        </a:rPr>
                        <a:t>Six</a:t>
                      </a:r>
                    </a:p>
                  </a:txBody>
                  <a:tcPr/>
                </a:tc>
                <a:tc>
                  <a:txBody>
                    <a:bodyPr/>
                    <a:lstStyle/>
                    <a:p>
                      <a:pPr algn="l"/>
                      <a:r>
                        <a:rPr lang="en-GB" sz="1400" dirty="0">
                          <a:latin typeface="Arial" panose="020B0604020202020204" pitchFamily="34" charset="0"/>
                          <a:cs typeface="Arial" panose="020B0604020202020204" pitchFamily="34" charset="0"/>
                        </a:rPr>
                        <a:t>December 2024 </a:t>
                      </a:r>
                    </a:p>
                  </a:txBody>
                  <a:tcPr/>
                </a:tc>
                <a:tc>
                  <a:txBody>
                    <a:bodyPr/>
                    <a:lstStyle/>
                    <a:p>
                      <a:pPr algn="l"/>
                      <a:r>
                        <a:rPr lang="en-GB" sz="1400" dirty="0">
                          <a:latin typeface="Arial" panose="020B0604020202020204" pitchFamily="34" charset="0"/>
                          <a:cs typeface="Arial" panose="020B0604020202020204" pitchFamily="34" charset="0"/>
                        </a:rPr>
                        <a:t>BC</a:t>
                      </a:r>
                    </a:p>
                  </a:txBody>
                  <a:tcPr/>
                </a:tc>
                <a:tc>
                  <a:txBody>
                    <a:bodyPr/>
                    <a:lstStyle/>
                    <a:p>
                      <a:pPr algn="l"/>
                      <a:r>
                        <a:rPr lang="en-GB" sz="1400" dirty="0">
                          <a:latin typeface="Arial" panose="020B0604020202020204" pitchFamily="34" charset="0"/>
                          <a:cs typeface="Arial" panose="020B0604020202020204" pitchFamily="34" charset="0"/>
                        </a:rPr>
                        <a:t>TBC</a:t>
                      </a:r>
                    </a:p>
                  </a:txBody>
                  <a:tcPr/>
                </a:tc>
                <a:extLst>
                  <a:ext uri="{0D108BD9-81ED-4DB2-BD59-A6C34878D82A}">
                    <a16:rowId xmlns:a16="http://schemas.microsoft.com/office/drawing/2014/main" val="975999254"/>
                  </a:ext>
                </a:extLst>
              </a:tr>
            </a:tbl>
          </a:graphicData>
        </a:graphic>
      </p:graphicFrame>
      <p:sp>
        <p:nvSpPr>
          <p:cNvPr id="7" name="TextBox 6">
            <a:extLst>
              <a:ext uri="{FF2B5EF4-FFF2-40B4-BE49-F238E27FC236}">
                <a16:creationId xmlns:a16="http://schemas.microsoft.com/office/drawing/2014/main" id="{AB1EABB6-ACC3-F092-716A-0DBBB52B4B63}"/>
              </a:ext>
            </a:extLst>
          </p:cNvPr>
          <p:cNvSpPr txBox="1"/>
          <p:nvPr/>
        </p:nvSpPr>
        <p:spPr>
          <a:xfrm>
            <a:off x="371185" y="5923701"/>
            <a:ext cx="5977719"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To book, please email: </a:t>
            </a:r>
            <a:r>
              <a:rPr lang="en-GB" dirty="0">
                <a:latin typeface="Arial" panose="020B0604020202020204" pitchFamily="34" charset="0"/>
                <a:cs typeface="Arial" panose="020B0604020202020204" pitchFamily="34" charset="0"/>
                <a:hlinkClick r:id="rId2"/>
              </a:rPr>
              <a:t>Isabelle.spencer1@nhs.net</a:t>
            </a:r>
            <a:r>
              <a:rPr lang="en-GB" dirty="0">
                <a:latin typeface="Arial" panose="020B0604020202020204" pitchFamily="34" charset="0"/>
                <a:cs typeface="Arial" panose="020B0604020202020204" pitchFamily="34" charset="0"/>
              </a:rPr>
              <a:t> or call </a:t>
            </a:r>
            <a:r>
              <a:rPr lang="en-GB" b="1" dirty="0">
                <a:latin typeface="Arial" panose="020B0604020202020204" pitchFamily="34" charset="0"/>
                <a:cs typeface="Arial" panose="020B0604020202020204" pitchFamily="34" charset="0"/>
              </a:rPr>
              <a:t>ext. 88787. </a:t>
            </a:r>
          </a:p>
        </p:txBody>
      </p:sp>
    </p:spTree>
    <p:extLst>
      <p:ext uri="{BB962C8B-B14F-4D97-AF65-F5344CB8AC3E}">
        <p14:creationId xmlns:p14="http://schemas.microsoft.com/office/powerpoint/2010/main" val="3768520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3C3FE35C-3235-F968-164A-092A68211331}"/>
              </a:ext>
            </a:extLst>
          </p:cNvPr>
          <p:cNvSpPr>
            <a:spLocks noChangeArrowheads="1"/>
          </p:cNvSpPr>
          <p:nvPr/>
        </p:nvSpPr>
        <p:spPr bwMode="auto">
          <a:xfrm>
            <a:off x="75449" y="5838161"/>
            <a:ext cx="6935700" cy="877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5" name="Rectangle 5">
            <a:extLst>
              <a:ext uri="{FF2B5EF4-FFF2-40B4-BE49-F238E27FC236}">
                <a16:creationId xmlns:a16="http://schemas.microsoft.com/office/drawing/2014/main" id="{595EC565-BF0F-A1A3-E2FD-59C9BF3077EE}"/>
              </a:ext>
            </a:extLst>
          </p:cNvPr>
          <p:cNvSpPr>
            <a:spLocks noChangeArrowheads="1"/>
          </p:cNvSpPr>
          <p:nvPr/>
        </p:nvSpPr>
        <p:spPr bwMode="auto">
          <a:xfrm>
            <a:off x="228600" y="3057099"/>
            <a:ext cx="5039436" cy="23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pic>
        <p:nvPicPr>
          <p:cNvPr id="2052" name="Picture 24" descr="The Oliver McGowan Mandatory Training on Learning Disability and Autism -  Provider Engagement Network">
            <a:extLst>
              <a:ext uri="{FF2B5EF4-FFF2-40B4-BE49-F238E27FC236}">
                <a16:creationId xmlns:a16="http://schemas.microsoft.com/office/drawing/2014/main" id="{F67B2342-F9DB-BB64-E4C5-1C386F7896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1650" y="26766412"/>
            <a:ext cx="7723612" cy="7697793"/>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6">
            <a:extLst>
              <a:ext uri="{FF2B5EF4-FFF2-40B4-BE49-F238E27FC236}">
                <a16:creationId xmlns:a16="http://schemas.microsoft.com/office/drawing/2014/main" id="{6585E18B-BBB3-A905-08D8-F24314D839C1}"/>
              </a:ext>
            </a:extLst>
          </p:cNvPr>
          <p:cNvSpPr>
            <a:spLocks noChangeArrowheads="1"/>
          </p:cNvSpPr>
          <p:nvPr/>
        </p:nvSpPr>
        <p:spPr bwMode="auto">
          <a:xfrm>
            <a:off x="228600" y="1881745"/>
            <a:ext cx="6553951" cy="6621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a:lnSpc>
                <a:spcPct val="107000"/>
              </a:lnSpc>
              <a:spcAft>
                <a:spcPts val="800"/>
              </a:spcAft>
            </a:pPr>
            <a:r>
              <a:rPr lang="en-GB" sz="2400" b="1" kern="100" dirty="0">
                <a:effectLst/>
                <a:latin typeface="Aptos" panose="020B0004020202020204" pitchFamily="34" charset="0"/>
                <a:ea typeface="Aptos" panose="020B0004020202020204" pitchFamily="34" charset="0"/>
                <a:cs typeface="Times New Roman" panose="02020603050405020304" pitchFamily="18" charset="0"/>
              </a:rPr>
              <a:t>Preceptor training session </a:t>
            </a:r>
          </a:p>
          <a:p>
            <a:pPr>
              <a:lnSpc>
                <a:spcPct val="107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This session is aimed at staff registered post 12 months qualification and who support newly registered staff.</a:t>
            </a:r>
          </a:p>
          <a:p>
            <a:pPr>
              <a:lnSpc>
                <a:spcPct val="107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 Delivery is through a blended learning method of eLearning packages and a half-day face to face study session with learning supporting nursing, midwifery, and Allied Health Professional (AHP) preceptors.</a:t>
            </a:r>
          </a:p>
          <a:p>
            <a:pPr>
              <a:lnSpc>
                <a:spcPct val="107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The pre-requisite to the session is the completion of the eLearning package provided by NHS Learning Hub: </a:t>
            </a:r>
            <a:r>
              <a:rPr lang="en-GB" sz="1800" kern="100" dirty="0" err="1">
                <a:effectLst/>
                <a:latin typeface="Aptos" panose="020B0004020202020204" pitchFamily="34" charset="0"/>
                <a:ea typeface="Aptos" panose="020B0004020202020204" pitchFamily="34" charset="0"/>
                <a:cs typeface="Times New Roman" panose="02020603050405020304" pitchFamily="18" charset="0"/>
              </a:rPr>
              <a:t>elfh</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 Multi-Professional Preceptor e-Compendium: </a:t>
            </a:r>
            <a:r>
              <a:rPr lang="en-GB"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https://learninghub.nhs.uk/catalogue/preceptor-ecompendium?nodeId=4695</a:t>
            </a:r>
            <a:r>
              <a:rPr lang="en-GB"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rPr>
              <a:t>.</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 </a:t>
            </a:r>
            <a:r>
              <a:rPr lang="en-GB" sz="1800" dirty="0">
                <a:effectLst/>
                <a:latin typeface="Aptos" panose="020B0004020202020204" pitchFamily="34" charset="0"/>
                <a:ea typeface="Aptos" panose="020B0004020202020204" pitchFamily="34" charset="0"/>
                <a:cs typeface="Aptos" panose="020B0004020202020204" pitchFamily="34" charset="0"/>
              </a:rPr>
              <a:t>Once completed please email proof of completion direct to the Preceptorship Team: </a:t>
            </a:r>
            <a:r>
              <a:rPr lang="en-GB" sz="1800" u="sng" dirty="0">
                <a:solidFill>
                  <a:srgbClr val="467886"/>
                </a:solidFill>
                <a:effectLst/>
                <a:latin typeface="Aptos" panose="020B0004020202020204" pitchFamily="34" charset="0"/>
                <a:ea typeface="Aptos" panose="020B0004020202020204" pitchFamily="34" charset="0"/>
                <a:cs typeface="Aptos" panose="020B0004020202020204" pitchFamily="34" charset="0"/>
                <a:hlinkClick r:id="rId4"/>
              </a:rPr>
              <a:t>rwh-tr.preceptorshipenquiries@nhs.net</a:t>
            </a:r>
            <a:r>
              <a:rPr lang="en-GB" sz="1800" dirty="0">
                <a:effectLst/>
                <a:latin typeface="Aptos" panose="020B0004020202020204" pitchFamily="34" charset="0"/>
                <a:ea typeface="Aptos" panose="020B0004020202020204" pitchFamily="34" charset="0"/>
                <a:cs typeface="Aptos" panose="020B0004020202020204" pitchFamily="34" charset="0"/>
              </a:rPr>
              <a:t> </a:t>
            </a:r>
          </a:p>
          <a:p>
            <a:pPr>
              <a:lnSpc>
                <a:spcPct val="107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Please note: If you have previously completed SLAIP or SSSA Training you must complete the new preceptor training  in order to support and sign off newly qualified staff within your area as a requirement set by NHSE. </a:t>
            </a:r>
          </a:p>
          <a:p>
            <a:pPr>
              <a:lnSpc>
                <a:spcPct val="107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Please see My Academy for more details and for face-to-face booking dates.</a:t>
            </a:r>
          </a:p>
        </p:txBody>
      </p:sp>
    </p:spTree>
    <p:extLst>
      <p:ext uri="{BB962C8B-B14F-4D97-AF65-F5344CB8AC3E}">
        <p14:creationId xmlns:p14="http://schemas.microsoft.com/office/powerpoint/2010/main" val="2529553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6674CB8-62AD-4997-9CFB-A64DCF20ED99}"/>
              </a:ext>
            </a:extLst>
          </p:cNvPr>
          <p:cNvSpPr txBox="1">
            <a:spLocks/>
          </p:cNvSpPr>
          <p:nvPr/>
        </p:nvSpPr>
        <p:spPr>
          <a:xfrm>
            <a:off x="177421" y="1902943"/>
            <a:ext cx="6680579" cy="4493538"/>
          </a:xfrm>
          <a:prstGeom prst="rect">
            <a:avLst/>
          </a:prstGeom>
          <a:noFill/>
        </p:spPr>
        <p:txBody>
          <a:bodyPr wrap="square" rtlCol="0">
            <a:spAutoFit/>
          </a:bodyPr>
          <a:lstStyle/>
          <a:p>
            <a:pPr lvl="0" algn="ctr"/>
            <a:r>
              <a:rPr lang="en-GB" sz="2400" b="1" u="sng" dirty="0">
                <a:latin typeface="Arial" panose="020B0604020202020204" pitchFamily="34" charset="0"/>
                <a:ea typeface="Times New Roman" panose="02020603050405020304" pitchFamily="18" charset="0"/>
                <a:cs typeface="Arial" panose="020B0604020202020204" pitchFamily="34" charset="0"/>
              </a:rPr>
              <a:t>HR Policy Line Manager training</a:t>
            </a:r>
            <a:endParaRPr lang="en-GB" sz="2400" dirty="0">
              <a:latin typeface="Arial" panose="020B0604020202020204" pitchFamily="34" charset="0"/>
              <a:ea typeface="Times New Roman" panose="02020603050405020304" pitchFamily="18" charset="0"/>
              <a:cs typeface="Arial" panose="020B0604020202020204" pitchFamily="34" charset="0"/>
            </a:endParaRPr>
          </a:p>
          <a:p>
            <a:pPr lvl="0"/>
            <a:endParaRPr lang="en-GB" sz="2000" dirty="0">
              <a:latin typeface="Arial" panose="020B0604020202020204" pitchFamily="34" charset="0"/>
              <a:ea typeface="Times New Roman" panose="02020603050405020304" pitchFamily="18" charset="0"/>
              <a:cs typeface="Arial" panose="020B0604020202020204" pitchFamily="34" charset="0"/>
            </a:endParaRPr>
          </a:p>
          <a:p>
            <a:r>
              <a:rPr lang="en-GB" sz="2000" dirty="0">
                <a:effectLst/>
                <a:latin typeface="Arial" panose="020B0604020202020204" pitchFamily="34" charset="0"/>
                <a:ea typeface="Calibri" panose="020F0502020204030204" pitchFamily="34" charset="0"/>
                <a:cs typeface="Arial" panose="020B0604020202020204" pitchFamily="34" charset="0"/>
              </a:rPr>
              <a:t>The HR Team is </a:t>
            </a:r>
            <a:r>
              <a:rPr lang="en-GB" sz="2000" dirty="0">
                <a:latin typeface="Arial" panose="020B0604020202020204" pitchFamily="34" charset="0"/>
                <a:ea typeface="Calibri" panose="020F0502020204030204" pitchFamily="34" charset="0"/>
                <a:cs typeface="Arial" panose="020B0604020202020204" pitchFamily="34" charset="0"/>
              </a:rPr>
              <a:t>hosting HR Policy Line Manager training and has several dates available for 2024.</a:t>
            </a:r>
          </a:p>
          <a:p>
            <a:endParaRPr lang="en-GB" sz="2000" dirty="0">
              <a:effectLst/>
              <a:latin typeface="Arial" panose="020B0604020202020204" pitchFamily="34" charset="0"/>
              <a:ea typeface="Calibri" panose="020F0502020204030204" pitchFamily="34" charset="0"/>
              <a:cs typeface="Arial" panose="020B0604020202020204" pitchFamily="34" charset="0"/>
            </a:endParaRPr>
          </a:p>
          <a:p>
            <a:r>
              <a:rPr lang="en-GB" sz="2000" dirty="0">
                <a:effectLst/>
                <a:latin typeface="Arial" panose="020B0604020202020204" pitchFamily="34" charset="0"/>
                <a:ea typeface="Calibri" panose="020F0502020204030204" pitchFamily="34" charset="0"/>
                <a:cs typeface="Arial" panose="020B0604020202020204" pitchFamily="34" charset="0"/>
              </a:rPr>
              <a:t>Please see the </a:t>
            </a:r>
            <a:r>
              <a:rPr lang="en-GB" sz="2000" dirty="0">
                <a:effectLst/>
                <a:latin typeface="Arial" panose="020B0604020202020204" pitchFamily="34" charset="0"/>
                <a:ea typeface="Calibri" panose="020F0502020204030204" pitchFamily="34" charset="0"/>
                <a:cs typeface="Arial" panose="020B0604020202020204" pitchFamily="34" charset="0"/>
                <a:hlinkClick r:id="rId2"/>
              </a:rPr>
              <a:t>attached flyer </a:t>
            </a:r>
            <a:r>
              <a:rPr lang="en-GB" sz="2000" dirty="0">
                <a:effectLst/>
                <a:latin typeface="Arial" panose="020B0604020202020204" pitchFamily="34" charset="0"/>
                <a:ea typeface="Calibri" panose="020F0502020204030204" pitchFamily="34" charset="0"/>
                <a:cs typeface="Arial" panose="020B0604020202020204" pitchFamily="34" charset="0"/>
              </a:rPr>
              <a:t>for the available dates and details of how to book. </a:t>
            </a:r>
          </a:p>
          <a:p>
            <a:r>
              <a:rPr lang="en-GB" sz="2000" dirty="0">
                <a:effectLst/>
                <a:latin typeface="Arial" panose="020B0604020202020204" pitchFamily="34" charset="0"/>
                <a:ea typeface="Calibri" panose="020F0502020204030204" pitchFamily="34" charset="0"/>
                <a:cs typeface="Arial" panose="020B0604020202020204" pitchFamily="34" charset="0"/>
              </a:rPr>
              <a:t> </a:t>
            </a:r>
          </a:p>
          <a:p>
            <a:r>
              <a:rPr lang="en-GB" sz="2000" dirty="0">
                <a:effectLst/>
                <a:latin typeface="Arial" panose="020B0604020202020204" pitchFamily="34" charset="0"/>
                <a:ea typeface="Calibri" panose="020F0502020204030204" pitchFamily="34" charset="0"/>
                <a:cs typeface="Arial" panose="020B0604020202020204" pitchFamily="34" charset="0"/>
              </a:rPr>
              <a:t>For further information about the courses, please email:  </a:t>
            </a:r>
            <a:r>
              <a:rPr lang="en-GB" sz="2000"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rwh-tr.hr-advisory@nhs.net</a:t>
            </a:r>
            <a:r>
              <a:rPr lang="en-GB" sz="2000" dirty="0">
                <a:effectLst/>
                <a:latin typeface="Arial" panose="020B0604020202020204" pitchFamily="34" charset="0"/>
                <a:ea typeface="Calibri" panose="020F0502020204030204" pitchFamily="34" charset="0"/>
                <a:cs typeface="Arial" panose="020B0604020202020204" pitchFamily="34" charset="0"/>
              </a:rPr>
              <a:t> </a:t>
            </a:r>
          </a:p>
          <a:p>
            <a:pPr lvl="0"/>
            <a:endParaRPr lang="en-GB" dirty="0">
              <a:latin typeface="Arial" panose="020B0604020202020204" pitchFamily="34" charset="0"/>
              <a:ea typeface="Times New Roman" panose="02020603050405020304" pitchFamily="18" charset="0"/>
              <a:cs typeface="Arial" panose="020B0604020202020204" pitchFamily="34" charset="0"/>
            </a:endParaRPr>
          </a:p>
          <a:p>
            <a:pPr lvl="0"/>
            <a:endParaRPr lang="en-GB" sz="1600" dirty="0">
              <a:latin typeface="Arial" panose="020B0604020202020204" pitchFamily="34" charset="0"/>
              <a:ea typeface="Times New Roman" panose="02020603050405020304" pitchFamily="18" charset="0"/>
              <a:cs typeface="Arial" panose="020B0604020202020204" pitchFamily="34" charset="0"/>
            </a:endParaRPr>
          </a:p>
          <a:p>
            <a:pPr lvl="0"/>
            <a:endParaRPr lang="en-GB" sz="1600" dirty="0">
              <a:latin typeface="Arial" panose="020B0604020202020204" pitchFamily="34" charset="0"/>
              <a:ea typeface="Times New Roman" panose="02020603050405020304" pitchFamily="18" charset="0"/>
              <a:cs typeface="Arial" panose="020B0604020202020204" pitchFamily="34" charset="0"/>
            </a:endParaRPr>
          </a:p>
          <a:p>
            <a:pPr lvl="0"/>
            <a:endParaRPr lang="en-GB" sz="1600" dirty="0">
              <a:latin typeface="Arial" panose="020B0604020202020204" pitchFamily="34" charset="0"/>
              <a:ea typeface="Times New Roman" panose="02020603050405020304" pitchFamily="18" charset="0"/>
              <a:cs typeface="Arial" panose="020B0604020202020204" pitchFamily="34" charset="0"/>
            </a:endParaRPr>
          </a:p>
          <a:p>
            <a:pPr lvl="0"/>
            <a:endParaRPr lang="en-GB" sz="16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9681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235EF7-89D6-0F4C-1899-4D089DE7DF33}"/>
            </a:ext>
          </a:extLst>
        </p:cNvPr>
        <p:cNvGrpSpPr/>
        <p:nvPr/>
      </p:nvGrpSpPr>
      <p:grpSpPr>
        <a:xfrm>
          <a:off x="0" y="0"/>
          <a:ext cx="0" cy="0"/>
          <a:chOff x="0" y="0"/>
          <a:chExt cx="0" cy="0"/>
        </a:xfrm>
      </p:grpSpPr>
      <p:sp>
        <p:nvSpPr>
          <p:cNvPr id="7" name="Rectangle 2">
            <a:extLst>
              <a:ext uri="{FF2B5EF4-FFF2-40B4-BE49-F238E27FC236}">
                <a16:creationId xmlns:a16="http://schemas.microsoft.com/office/drawing/2014/main" id="{60A3AC44-5012-FC66-2C23-633337108C1A}"/>
              </a:ext>
            </a:extLst>
          </p:cNvPr>
          <p:cNvSpPr>
            <a:spLocks noChangeArrowheads="1"/>
          </p:cNvSpPr>
          <p:nvPr/>
        </p:nvSpPr>
        <p:spPr bwMode="auto">
          <a:xfrm>
            <a:off x="75449" y="5838161"/>
            <a:ext cx="6935700" cy="877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5" name="Rectangle 5">
            <a:extLst>
              <a:ext uri="{FF2B5EF4-FFF2-40B4-BE49-F238E27FC236}">
                <a16:creationId xmlns:a16="http://schemas.microsoft.com/office/drawing/2014/main" id="{C70D447E-1E09-D63F-0555-6425D4924E9F}"/>
              </a:ext>
            </a:extLst>
          </p:cNvPr>
          <p:cNvSpPr>
            <a:spLocks noChangeArrowheads="1"/>
          </p:cNvSpPr>
          <p:nvPr/>
        </p:nvSpPr>
        <p:spPr bwMode="auto">
          <a:xfrm>
            <a:off x="228600" y="3057099"/>
            <a:ext cx="5039436" cy="23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pic>
        <p:nvPicPr>
          <p:cNvPr id="2052" name="Picture 24" descr="The Oliver McGowan Mandatory Training on Learning Disability and Autism -  Provider Engagement Network">
            <a:extLst>
              <a:ext uri="{FF2B5EF4-FFF2-40B4-BE49-F238E27FC236}">
                <a16:creationId xmlns:a16="http://schemas.microsoft.com/office/drawing/2014/main" id="{84218EF7-9AC0-50BC-AB1D-DCB1767F7D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1650" y="26766412"/>
            <a:ext cx="7723612" cy="769779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8D8B6A5-220E-59C4-5BF7-BED1B69C8382}"/>
              </a:ext>
            </a:extLst>
          </p:cNvPr>
          <p:cNvSpPr txBox="1"/>
          <p:nvPr/>
        </p:nvSpPr>
        <p:spPr>
          <a:xfrm>
            <a:off x="676656" y="1579920"/>
            <a:ext cx="5495544" cy="7602081"/>
          </a:xfrm>
          <a:prstGeom prst="rect">
            <a:avLst/>
          </a:prstGeom>
          <a:noFill/>
        </p:spPr>
        <p:txBody>
          <a:bodyPr wrap="square" rtlCol="0">
            <a:spAutoFit/>
          </a:bodyPr>
          <a:lstStyle/>
          <a:p>
            <a:pPr algn="ctr"/>
            <a:r>
              <a:rPr lang="en-GB" sz="2000" b="1" u="sng" dirty="0">
                <a:effectLst/>
                <a:latin typeface="Aptos" panose="020B0004020202020204" pitchFamily="34" charset="0"/>
                <a:ea typeface="Calibri" panose="020F0502020204030204" pitchFamily="34" charset="0"/>
              </a:rPr>
              <a:t>Practical Tissue Viability (TV) Training</a:t>
            </a:r>
            <a:endParaRPr lang="en-GB" sz="2000" dirty="0">
              <a:effectLst/>
              <a:latin typeface="Calibri" panose="020F0502020204030204" pitchFamily="34" charset="0"/>
              <a:ea typeface="Calibri" panose="020F0502020204030204" pitchFamily="34" charset="0"/>
            </a:endParaRPr>
          </a:p>
          <a:p>
            <a:pPr algn="ctr"/>
            <a:r>
              <a:rPr lang="en-GB" sz="1800" b="1" u="none" strike="noStrike" dirty="0">
                <a:effectLst/>
                <a:latin typeface="Aptos" panose="020B000402020202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r>
              <a:rPr lang="en-GB" sz="1600" b="1" u="sng" dirty="0">
                <a:effectLst/>
                <a:latin typeface="Aptos" panose="020B0004020202020204" pitchFamily="34" charset="0"/>
                <a:ea typeface="Calibri" panose="020F0502020204030204" pitchFamily="34" charset="0"/>
              </a:rPr>
              <a:t>Wound assessment/care planning/first line dressing selection</a:t>
            </a:r>
            <a:endParaRPr lang="en-GB" sz="1600" dirty="0">
              <a:effectLst/>
              <a:latin typeface="Aptos" panose="020B0004020202020204" pitchFamily="34" charset="0"/>
              <a:ea typeface="Calibri" panose="020F0502020204030204" pitchFamily="34" charset="0"/>
            </a:endParaRPr>
          </a:p>
          <a:p>
            <a:r>
              <a:rPr lang="en-GB" sz="1600" dirty="0">
                <a:effectLst/>
                <a:latin typeface="Aptos" panose="020B0004020202020204" pitchFamily="34" charset="0"/>
                <a:ea typeface="Calibri" panose="020F0502020204030204" pitchFamily="34" charset="0"/>
              </a:rPr>
              <a:t> </a:t>
            </a:r>
          </a:p>
          <a:p>
            <a:r>
              <a:rPr lang="en-GB" sz="1600" dirty="0">
                <a:effectLst/>
                <a:latin typeface="Aptos" panose="020B0004020202020204" pitchFamily="34" charset="0"/>
                <a:ea typeface="Calibri" panose="020F0502020204030204" pitchFamily="34" charset="0"/>
              </a:rPr>
              <a:t>This face-to-face training is suitable for all registered staff, Student Nurses and HCAs who are involved in dressing wounds under supervision.</a:t>
            </a:r>
          </a:p>
          <a:p>
            <a:r>
              <a:rPr lang="en-GB" sz="1600" dirty="0">
                <a:effectLst/>
                <a:latin typeface="Aptos" panose="020B0004020202020204" pitchFamily="34" charset="0"/>
                <a:ea typeface="Calibri" panose="020F0502020204030204" pitchFamily="34" charset="0"/>
              </a:rPr>
              <a:t> </a:t>
            </a:r>
          </a:p>
          <a:p>
            <a:r>
              <a:rPr lang="en-GB" sz="1600" b="1" u="sng" dirty="0">
                <a:effectLst/>
                <a:latin typeface="Aptos" panose="020B0004020202020204" pitchFamily="34" charset="0"/>
                <a:ea typeface="Calibri" panose="020F0502020204030204" pitchFamily="34" charset="0"/>
              </a:rPr>
              <a:t>ASSKING/Purpose T/Surface selection guide/PU categorisation/New documentation/skin tone ruler</a:t>
            </a:r>
            <a:endParaRPr lang="en-GB" sz="1600" dirty="0">
              <a:effectLst/>
              <a:latin typeface="Aptos" panose="020B0004020202020204" pitchFamily="34" charset="0"/>
              <a:ea typeface="Calibri" panose="020F0502020204030204" pitchFamily="34" charset="0"/>
            </a:endParaRPr>
          </a:p>
          <a:p>
            <a:r>
              <a:rPr lang="en-GB" sz="1600" b="1" u="none" strike="noStrike" dirty="0">
                <a:effectLst/>
                <a:latin typeface="Aptos" panose="020B0004020202020204" pitchFamily="34" charset="0"/>
                <a:ea typeface="Calibri" panose="020F0502020204030204" pitchFamily="34" charset="0"/>
              </a:rPr>
              <a:t> </a:t>
            </a:r>
            <a:endParaRPr lang="en-GB" sz="1600" dirty="0">
              <a:effectLst/>
              <a:latin typeface="Aptos" panose="020B0004020202020204" pitchFamily="34" charset="0"/>
              <a:ea typeface="Calibri" panose="020F0502020204030204" pitchFamily="34" charset="0"/>
            </a:endParaRPr>
          </a:p>
          <a:p>
            <a:r>
              <a:rPr lang="en-GB" sz="1600" dirty="0">
                <a:effectLst/>
                <a:latin typeface="Aptos" panose="020B0004020202020204" pitchFamily="34" charset="0"/>
                <a:ea typeface="Calibri" panose="020F0502020204030204" pitchFamily="34" charset="0"/>
              </a:rPr>
              <a:t>This face-to-face is suitable for all grades of staff including Student Nurses. </a:t>
            </a:r>
          </a:p>
          <a:p>
            <a:r>
              <a:rPr lang="en-GB" sz="1600" dirty="0">
                <a:effectLst/>
                <a:latin typeface="Aptos" panose="020B0004020202020204" pitchFamily="34" charset="0"/>
                <a:ea typeface="Calibri" panose="020F0502020204030204" pitchFamily="34" charset="0"/>
              </a:rPr>
              <a:t> </a:t>
            </a:r>
          </a:p>
          <a:p>
            <a:r>
              <a:rPr lang="en-GB" sz="1600" b="1" dirty="0">
                <a:effectLst/>
                <a:latin typeface="Aptos" panose="020B0004020202020204" pitchFamily="34" charset="0"/>
                <a:ea typeface="Calibri" panose="020F0502020204030204" pitchFamily="34" charset="0"/>
              </a:rPr>
              <a:t>Before booking a place, please ensure you have completed the TV mandatory training on My Academy:  </a:t>
            </a:r>
            <a:endParaRPr lang="en-GB" sz="1600" dirty="0">
              <a:effectLst/>
              <a:latin typeface="Aptos" panose="020B0004020202020204" pitchFamily="34" charset="0"/>
              <a:ea typeface="Calibri" panose="020F0502020204030204" pitchFamily="34" charset="0"/>
            </a:endParaRPr>
          </a:p>
          <a:p>
            <a:pPr marL="342900" lvl="0" indent="-342900">
              <a:buFont typeface="+mj-lt"/>
              <a:buAutoNum type="arabicPeriod"/>
            </a:pPr>
            <a:r>
              <a:rPr lang="en-GB" sz="1600" dirty="0">
                <a:effectLst/>
                <a:latin typeface="Aptos" panose="020B0004020202020204" pitchFamily="34" charset="0"/>
                <a:ea typeface="Calibri" panose="020F0502020204030204" pitchFamily="34" charset="0"/>
              </a:rPr>
              <a:t>Essentials in skin care </a:t>
            </a:r>
          </a:p>
          <a:p>
            <a:pPr marL="342900" lvl="0" indent="-342900">
              <a:buFont typeface="+mj-lt"/>
              <a:buAutoNum type="arabicPeriod"/>
            </a:pPr>
            <a:r>
              <a:rPr lang="en-GB" sz="1600" dirty="0">
                <a:effectLst/>
                <a:latin typeface="Aptos" panose="020B0004020202020204" pitchFamily="34" charset="0"/>
                <a:ea typeface="Calibri" panose="020F0502020204030204" pitchFamily="34" charset="0"/>
              </a:rPr>
              <a:t>Essentials of Pressure Ulcer Prevention </a:t>
            </a:r>
          </a:p>
          <a:p>
            <a:pPr marL="342900" lvl="0" indent="-342900">
              <a:buFont typeface="+mj-lt"/>
              <a:buAutoNum type="arabicPeriod"/>
            </a:pPr>
            <a:r>
              <a:rPr lang="en-GB" sz="1600" dirty="0">
                <a:effectLst/>
                <a:latin typeface="Aptos" panose="020B0004020202020204" pitchFamily="34" charset="0"/>
                <a:ea typeface="Calibri" panose="020F0502020204030204" pitchFamily="34" charset="0"/>
              </a:rPr>
              <a:t>Essentials of wound assessment (Qualified Staff only).</a:t>
            </a:r>
          </a:p>
          <a:p>
            <a:pPr marL="342900" lvl="0" indent="-342900">
              <a:buFont typeface="+mj-lt"/>
              <a:buAutoNum type="arabicPeriod"/>
            </a:pPr>
            <a:r>
              <a:rPr lang="en-GB" sz="1600" dirty="0">
                <a:effectLst/>
                <a:latin typeface="Aptos" panose="020B0004020202020204" pitchFamily="34" charset="0"/>
                <a:ea typeface="Calibri" panose="020F0502020204030204" pitchFamily="34" charset="0"/>
              </a:rPr>
              <a:t>My focus - Wound assessment module (Qualified staff only)</a:t>
            </a:r>
          </a:p>
          <a:p>
            <a:r>
              <a:rPr lang="en-GB" sz="1600" b="1" dirty="0">
                <a:effectLst/>
                <a:latin typeface="Aptos" panose="020B0004020202020204" pitchFamily="34" charset="0"/>
                <a:ea typeface="Calibri" panose="020F0502020204030204" pitchFamily="34" charset="0"/>
              </a:rPr>
              <a:t> </a:t>
            </a:r>
            <a:endParaRPr lang="en-GB" sz="1600" dirty="0">
              <a:effectLst/>
              <a:latin typeface="Aptos" panose="020B0004020202020204" pitchFamily="34" charset="0"/>
              <a:ea typeface="Calibri" panose="020F0502020204030204" pitchFamily="34" charset="0"/>
            </a:endParaRPr>
          </a:p>
          <a:p>
            <a:r>
              <a:rPr lang="en-GB" sz="1600" dirty="0">
                <a:effectLst/>
                <a:latin typeface="Aptos" panose="020B0004020202020204" pitchFamily="34" charset="0"/>
                <a:ea typeface="Calibri" panose="020F0502020204030204" pitchFamily="34" charset="0"/>
              </a:rPr>
              <a:t>To book a place please email </a:t>
            </a:r>
            <a:r>
              <a:rPr lang="en-GB" sz="1600" u="sng" dirty="0">
                <a:solidFill>
                  <a:srgbClr val="0563C1"/>
                </a:solidFill>
                <a:effectLst/>
                <a:latin typeface="Aptos" panose="020B0004020202020204" pitchFamily="34" charset="0"/>
                <a:ea typeface="Calibri" panose="020F0502020204030204" pitchFamily="34" charset="0"/>
                <a:hlinkClick r:id="rId3"/>
              </a:rPr>
              <a:t>rwh-tr.TissueViabilityTeam@nhs.net</a:t>
            </a:r>
            <a:r>
              <a:rPr lang="en-GB" sz="1600" dirty="0">
                <a:effectLst/>
                <a:latin typeface="Aptos" panose="020B0004020202020204" pitchFamily="34" charset="0"/>
                <a:ea typeface="Calibri" panose="020F0502020204030204" pitchFamily="34" charset="0"/>
              </a:rPr>
              <a:t>. Each session has a max capacity of eight. Those that have attended previous sessions do not need to re-attend.  </a:t>
            </a:r>
          </a:p>
          <a:p>
            <a:endParaRPr lang="en-GB" sz="1600" dirty="0">
              <a:latin typeface="Aptos" panose="020B0004020202020204" pitchFamily="34" charset="0"/>
              <a:ea typeface="Calibri" panose="020F0502020204030204" pitchFamily="34" charset="0"/>
            </a:endParaRPr>
          </a:p>
          <a:p>
            <a:pPr algn="ctr"/>
            <a:r>
              <a:rPr lang="en-GB" sz="1600" dirty="0">
                <a:effectLst/>
                <a:latin typeface="Aptos" panose="020B0004020202020204" pitchFamily="34" charset="0"/>
                <a:ea typeface="Calibri" panose="020F0502020204030204" pitchFamily="34" charset="0"/>
                <a:hlinkClick r:id="rId4"/>
              </a:rPr>
              <a:t>Find out dates and more information here.</a:t>
            </a:r>
            <a:endParaRPr lang="en-GB" sz="1600" dirty="0">
              <a:effectLst/>
              <a:latin typeface="Aptos" panose="020B0004020202020204" pitchFamily="34" charset="0"/>
              <a:ea typeface="Calibri" panose="020F0502020204030204" pitchFamily="34" charset="0"/>
            </a:endParaRPr>
          </a:p>
        </p:txBody>
      </p:sp>
    </p:spTree>
    <p:extLst>
      <p:ext uri="{BB962C8B-B14F-4D97-AF65-F5344CB8AC3E}">
        <p14:creationId xmlns:p14="http://schemas.microsoft.com/office/powerpoint/2010/main" val="345419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3C3FE35C-3235-F968-164A-092A68211331}"/>
              </a:ext>
            </a:extLst>
          </p:cNvPr>
          <p:cNvSpPr>
            <a:spLocks noChangeArrowheads="1"/>
          </p:cNvSpPr>
          <p:nvPr/>
        </p:nvSpPr>
        <p:spPr bwMode="auto">
          <a:xfrm>
            <a:off x="75449" y="5838161"/>
            <a:ext cx="6935700" cy="877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5" name="Rectangle 5">
            <a:extLst>
              <a:ext uri="{FF2B5EF4-FFF2-40B4-BE49-F238E27FC236}">
                <a16:creationId xmlns:a16="http://schemas.microsoft.com/office/drawing/2014/main" id="{595EC565-BF0F-A1A3-E2FD-59C9BF3077EE}"/>
              </a:ext>
            </a:extLst>
          </p:cNvPr>
          <p:cNvSpPr>
            <a:spLocks noChangeArrowheads="1"/>
          </p:cNvSpPr>
          <p:nvPr/>
        </p:nvSpPr>
        <p:spPr bwMode="auto">
          <a:xfrm>
            <a:off x="228600" y="3045323"/>
            <a:ext cx="5039436" cy="23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pic>
        <p:nvPicPr>
          <p:cNvPr id="2052" name="Picture 24" descr="The Oliver McGowan Mandatory Training on Learning Disability and Autism -  Provider Engagement Network">
            <a:extLst>
              <a:ext uri="{FF2B5EF4-FFF2-40B4-BE49-F238E27FC236}">
                <a16:creationId xmlns:a16="http://schemas.microsoft.com/office/drawing/2014/main" id="{F67B2342-F9DB-BB64-E4C5-1C386F7896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1650" y="26766412"/>
            <a:ext cx="7723612" cy="769779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7BD63F57-FA66-1E83-FE5B-40DFF86009BE}"/>
              </a:ext>
            </a:extLst>
          </p:cNvPr>
          <p:cNvSpPr txBox="1"/>
          <p:nvPr/>
        </p:nvSpPr>
        <p:spPr>
          <a:xfrm>
            <a:off x="152025" y="1421567"/>
            <a:ext cx="6859124" cy="7602081"/>
          </a:xfrm>
          <a:prstGeom prst="rect">
            <a:avLst/>
          </a:prstGeom>
          <a:noFill/>
        </p:spPr>
        <p:txBody>
          <a:bodyPr wrap="square" rtlCol="0">
            <a:spAutoFit/>
          </a:bodyPr>
          <a:lstStyle/>
          <a:p>
            <a:pPr algn="ctr"/>
            <a:r>
              <a:rPr lang="en-GB" sz="1600" b="1" u="sng" dirty="0">
                <a:latin typeface="Arial" panose="020B0604020202020204" pitchFamily="34" charset="0"/>
                <a:cs typeface="Arial" panose="020B0604020202020204" pitchFamily="34" charset="0"/>
              </a:rPr>
              <a:t>Future Medical Leaders Programme </a:t>
            </a:r>
          </a:p>
          <a:p>
            <a:endParaRPr lang="en-GB" sz="1600" dirty="0">
              <a:latin typeface="Arial" panose="020B0604020202020204" pitchFamily="34" charset="0"/>
              <a:cs typeface="Arial" panose="020B0604020202020204" pitchFamily="34" charset="0"/>
            </a:endParaRPr>
          </a:p>
          <a:p>
            <a:r>
              <a:rPr lang="en-GB" sz="1600" b="0" i="0" u="none" strike="noStrike" baseline="0" dirty="0">
                <a:latin typeface="Arial" panose="020B0604020202020204" pitchFamily="34" charset="0"/>
                <a:cs typeface="Arial" panose="020B0604020202020204" pitchFamily="34" charset="0"/>
              </a:rPr>
              <a:t>The Future Medical Leaders Programme offers a bespoke development package for new and prospective consultants. </a:t>
            </a:r>
          </a:p>
          <a:p>
            <a:endParaRPr lang="en-GB" sz="1600" dirty="0">
              <a:latin typeface="Arial" panose="020B0604020202020204" pitchFamily="34" charset="0"/>
              <a:cs typeface="Arial" panose="020B0604020202020204" pitchFamily="34" charset="0"/>
            </a:endParaRPr>
          </a:p>
          <a:p>
            <a:r>
              <a:rPr lang="en-GB" sz="1600" b="0" i="0" u="none" strike="noStrike" baseline="0" dirty="0">
                <a:latin typeface="Arial" panose="020B0604020202020204" pitchFamily="34" charset="0"/>
                <a:cs typeface="Arial" panose="020B0604020202020204" pitchFamily="34" charset="0"/>
              </a:rPr>
              <a:t>It aims to support colleagues in the next stages of t</a:t>
            </a:r>
            <a:r>
              <a:rPr lang="en-GB" sz="1600" dirty="0">
                <a:latin typeface="Arial" panose="020B0604020202020204" pitchFamily="34" charset="0"/>
                <a:cs typeface="Arial" panose="020B0604020202020204" pitchFamily="34" charset="0"/>
              </a:rPr>
              <a:t>heir </a:t>
            </a:r>
            <a:r>
              <a:rPr lang="en-GB" sz="1600" b="0" i="0" u="none" strike="noStrike" baseline="0" dirty="0">
                <a:latin typeface="Arial" panose="020B0604020202020204" pitchFamily="34" charset="0"/>
                <a:cs typeface="Arial" panose="020B0604020202020204" pitchFamily="34" charset="0"/>
              </a:rPr>
              <a:t>career. The  structure of this programme can be flexible around individual </a:t>
            </a:r>
            <a:r>
              <a:rPr lang="en-GB" sz="1600" dirty="0">
                <a:latin typeface="Arial" panose="020B0604020202020204" pitchFamily="34" charset="0"/>
                <a:cs typeface="Arial" panose="020B0604020202020204" pitchFamily="34" charset="0"/>
              </a:rPr>
              <a:t>d</a:t>
            </a:r>
            <a:r>
              <a:rPr lang="en-GB" sz="1600" b="0" i="0" u="none" strike="noStrike" baseline="0" dirty="0">
                <a:latin typeface="Arial" panose="020B0604020202020204" pitchFamily="34" charset="0"/>
                <a:cs typeface="Arial" panose="020B0604020202020204" pitchFamily="34" charset="0"/>
              </a:rPr>
              <a:t>evelopment</a:t>
            </a:r>
            <a:r>
              <a:rPr lang="en-GB" sz="1600" dirty="0">
                <a:latin typeface="Arial" panose="020B0604020202020204" pitchFamily="34" charset="0"/>
                <a:cs typeface="Arial" panose="020B0604020202020204" pitchFamily="34" charset="0"/>
              </a:rPr>
              <a:t> </a:t>
            </a:r>
            <a:r>
              <a:rPr lang="en-GB" sz="1600" b="0" i="0" u="none" strike="noStrike" baseline="0" dirty="0">
                <a:latin typeface="Arial" panose="020B0604020202020204" pitchFamily="34" charset="0"/>
                <a:cs typeface="Arial" panose="020B0604020202020204" pitchFamily="34" charset="0"/>
              </a:rPr>
              <a:t>needs. </a:t>
            </a:r>
            <a:r>
              <a:rPr lang="en-GB" sz="1600" dirty="0">
                <a:latin typeface="Arial" panose="020B0604020202020204" pitchFamily="34" charset="0"/>
                <a:cs typeface="Arial" panose="020B0604020202020204" pitchFamily="34" charset="0"/>
                <a:hlinkClick r:id="rId3"/>
              </a:rPr>
              <a:t>Read more information. </a:t>
            </a: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r>
              <a:rPr lang="en-GB" sz="1600" b="1" u="sng" dirty="0">
                <a:latin typeface="Arial" panose="020B0604020202020204" pitchFamily="34" charset="0"/>
                <a:cs typeface="Arial" panose="020B0604020202020204" pitchFamily="34" charset="0"/>
              </a:rPr>
              <a:t>Clinical Directors Programme </a:t>
            </a:r>
          </a:p>
          <a:p>
            <a:endParaRPr lang="en-GB" sz="1600" b="1" u="sng" dirty="0">
              <a:latin typeface="Arial" panose="020B0604020202020204" pitchFamily="34" charset="0"/>
              <a:cs typeface="Arial" panose="020B0604020202020204" pitchFamily="34" charset="0"/>
            </a:endParaRPr>
          </a:p>
          <a:p>
            <a:r>
              <a:rPr lang="en-GB" sz="1600" b="0" i="0" u="none" strike="noStrike" baseline="0" dirty="0">
                <a:latin typeface="Arial" panose="020B0604020202020204" pitchFamily="34" charset="0"/>
                <a:cs typeface="Arial" panose="020B0604020202020204" pitchFamily="34" charset="0"/>
              </a:rPr>
              <a:t>The programme has been designed to focus specifically on the development requirements for Clinical Directors and aspiring Clinical Directors. </a:t>
            </a:r>
          </a:p>
          <a:p>
            <a:endParaRPr lang="en-GB" sz="1600" b="0" i="0" u="none" strike="noStrike" baseline="0" dirty="0">
              <a:latin typeface="Arial" panose="020B0604020202020204" pitchFamily="34" charset="0"/>
              <a:cs typeface="Arial" panose="020B0604020202020204" pitchFamily="34" charset="0"/>
            </a:endParaRPr>
          </a:p>
          <a:p>
            <a:r>
              <a:rPr lang="en-GB" sz="1600" b="0" i="0" u="none" strike="noStrike" baseline="0" dirty="0">
                <a:latin typeface="Arial" panose="020B0604020202020204" pitchFamily="34" charset="0"/>
                <a:cs typeface="Arial" panose="020B0604020202020204" pitchFamily="34" charset="0"/>
              </a:rPr>
              <a:t>This offers an excellent opportunity to develop the knowledge and skills needed to successfully lead your directorate. </a:t>
            </a:r>
            <a:r>
              <a:rPr lang="en-GB" sz="1600" dirty="0">
                <a:latin typeface="Arial" panose="020B0604020202020204" pitchFamily="34" charset="0"/>
                <a:cs typeface="Arial" panose="020B0604020202020204" pitchFamily="34" charset="0"/>
                <a:hlinkClick r:id="rId4"/>
              </a:rPr>
              <a:t>Read more information. </a:t>
            </a:r>
            <a:endParaRPr lang="en-GB" sz="1600" dirty="0">
              <a:latin typeface="Arial" panose="020B0604020202020204" pitchFamily="34" charset="0"/>
              <a:cs typeface="Arial" panose="020B0604020202020204" pitchFamily="34" charset="0"/>
            </a:endParaRPr>
          </a:p>
          <a:p>
            <a:pPr algn="ctr"/>
            <a:endParaRPr lang="en-GB" sz="1600" b="1" u="sng" dirty="0">
              <a:latin typeface="Arial" panose="020B0604020202020204" pitchFamily="34" charset="0"/>
              <a:cs typeface="Arial" panose="020B0604020202020204" pitchFamily="34" charset="0"/>
            </a:endParaRPr>
          </a:p>
          <a:p>
            <a:pPr algn="ctr"/>
            <a:r>
              <a:rPr lang="en-GB" sz="1600" b="1" u="sng" dirty="0">
                <a:latin typeface="Arial" panose="020B0604020202020204" pitchFamily="34" charset="0"/>
                <a:cs typeface="Arial" panose="020B0604020202020204" pitchFamily="34" charset="0"/>
              </a:rPr>
              <a:t>Medical Mentoring Programme </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Are you a senior medical staff member wanting to support colleagues?</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If you have been in the Trust for more than two years, have not previously attended the Medical Mentor Training, and would like to take part in the programme we would like to invite you to attend one of the planned seminars. </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Visit My Academy and search ‘Medical Mentoring’ to book. </a:t>
            </a:r>
          </a:p>
          <a:p>
            <a:pPr algn="l"/>
            <a:endParaRPr lang="en-GB" sz="2000" dirty="0">
              <a:latin typeface="Arial" panose="020B0604020202020204" pitchFamily="34" charset="0"/>
              <a:cs typeface="Arial" panose="020B0604020202020204" pitchFamily="34" charset="0"/>
            </a:endParaRPr>
          </a:p>
          <a:p>
            <a:pPr algn="l"/>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64429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Office Theme</Template>
  <TotalTime>7871</TotalTime>
  <Words>4839</Words>
  <Application>Microsoft Office PowerPoint</Application>
  <PresentationFormat>On-screen Show (4:3)</PresentationFormat>
  <Paragraphs>508</Paragraphs>
  <Slides>42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Aptos</vt:lpstr>
      <vt:lpstr>Arial</vt:lpstr>
      <vt:lpstr>Calibri</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LEWIS, Mark (THE ROYAL WOLVERHAMPTON NHS TRUST)</dc:creator>
  <cp:lastModifiedBy>AHMED, Shania (WALSALL HEALTHCARE NHS TRUST)</cp:lastModifiedBy>
  <cp:revision>297</cp:revision>
  <dcterms:created xsi:type="dcterms:W3CDTF">2021-11-08T11:05:39Z</dcterms:created>
  <dcterms:modified xsi:type="dcterms:W3CDTF">2024-11-26T12:26:20Z</dcterms:modified>
</cp:coreProperties>
</file>